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4"/>
  </p:sldMasterIdLst>
  <p:notesMasterIdLst>
    <p:notesMasterId r:id="rId37"/>
  </p:notesMasterIdLst>
  <p:sldIdLst>
    <p:sldId id="446" r:id="rId5"/>
    <p:sldId id="452" r:id="rId6"/>
    <p:sldId id="463" r:id="rId7"/>
    <p:sldId id="448" r:id="rId8"/>
    <p:sldId id="462" r:id="rId9"/>
    <p:sldId id="467" r:id="rId10"/>
    <p:sldId id="451" r:id="rId11"/>
    <p:sldId id="412" r:id="rId12"/>
    <p:sldId id="423" r:id="rId13"/>
    <p:sldId id="422" r:id="rId14"/>
    <p:sldId id="474" r:id="rId15"/>
    <p:sldId id="425" r:id="rId16"/>
    <p:sldId id="468" r:id="rId17"/>
    <p:sldId id="472" r:id="rId18"/>
    <p:sldId id="464" r:id="rId19"/>
    <p:sldId id="414" r:id="rId20"/>
    <p:sldId id="417" r:id="rId21"/>
    <p:sldId id="439" r:id="rId22"/>
    <p:sldId id="413" r:id="rId23"/>
    <p:sldId id="469" r:id="rId24"/>
    <p:sldId id="471" r:id="rId25"/>
    <p:sldId id="419" r:id="rId26"/>
    <p:sldId id="427" r:id="rId27"/>
    <p:sldId id="449" r:id="rId28"/>
    <p:sldId id="421" r:id="rId29"/>
    <p:sldId id="455" r:id="rId30"/>
    <p:sldId id="453" r:id="rId31"/>
    <p:sldId id="473" r:id="rId32"/>
    <p:sldId id="450" r:id="rId33"/>
    <p:sldId id="465" r:id="rId34"/>
    <p:sldId id="466" r:id="rId35"/>
    <p:sldId id="454" r:id="rId36"/>
  </p:sldIdLst>
  <p:sldSz cx="9144000" cy="5143500" type="screen16x9"/>
  <p:notesSz cx="6858000" cy="9144000"/>
  <p:defaultTextStyle>
    <a:defPPr>
      <a:defRPr lang="en-AU"/>
    </a:defPPr>
    <a:lvl1pPr marL="0" indent="0" algn="l" defTabSz="914400" rtl="0" eaLnBrk="1" latinLnBrk="0" hangingPunct="1">
      <a:lnSpc>
        <a:spcPct val="100000"/>
      </a:lnSpc>
      <a:spcBef>
        <a:spcPts val="300"/>
      </a:spcBef>
      <a:buFont typeface="Arial" panose="020B0604020202020204" pitchFamily="34" charset="0"/>
      <a:buNone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–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–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–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90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–"/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08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–"/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26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–"/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1440000" indent="-180000" algn="l" defTabSz="914400" rtl="0" eaLnBrk="1" latinLnBrk="0" hangingPunct="1">
      <a:lnSpc>
        <a:spcPct val="100000"/>
      </a:lnSpc>
      <a:spcBef>
        <a:spcPts val="300"/>
      </a:spcBef>
      <a:buClr>
        <a:schemeClr val="accent1"/>
      </a:buClr>
      <a:buFont typeface="HelveticaNeueLT Pro 55 Roman" panose="020B0604020202020204" pitchFamily="34" charset="0"/>
      <a:buChar char="–"/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 Parker" initials="JP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2716A-F7A8-4659-92B5-D9D0602FC93D}" v="327" dt="2021-09-21T06:15:58.570"/>
    <p1510:client id="{0940781F-A908-45AF-BEDD-9BBE1D5185BB}" v="402" dt="2021-09-13T23:17:30.243"/>
    <p1510:client id="{2DB79308-7985-20BC-F936-4F4163289FD4}" v="227" dt="2021-10-08T05:43:17.567"/>
    <p1510:client id="{33FDE481-29DE-AA01-A125-C827AC0A3921}" v="236" dt="2021-10-18T04:46:35.395"/>
    <p1510:client id="{B88E63B8-920A-F236-777B-B39CDAF82E5F}" v="522" dt="2021-10-13T07:13:47.879"/>
    <p1510:client id="{C726639F-F996-4606-139F-606633918D2A}" v="45" dt="2021-10-12T05:03:50.420"/>
    <p1510:client id="{CF512ED4-402D-C71E-AEF4-6F97427005A3}" v="1" dt="2021-09-15T07:27:34.197"/>
    <p1510:client id="{FBE34F1B-6A1A-EEFD-E294-30C3A8C8A659}" v="18" dt="2021-09-21T07:06:12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548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909AF8-48CB-463C-BA6B-71730A7DC4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69BB1-9F91-45CB-8920-BDEC5D3CDF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7D8AB70-5AE7-4ED8-8C5A-F788CA743980}" type="datetimeFigureOut">
              <a:rPr lang="en-AU"/>
              <a:pPr>
                <a:defRPr/>
              </a:pPr>
              <a:t>18/10/21</a:t>
            </a:fld>
            <a:endParaRPr lang="en-A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E56281-2AC5-4F6A-A29D-8A6BF755CB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390DFC8-B306-47F0-B9C5-05C642E8C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01166-F3AB-4B07-8BEE-28360F34CE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DB5F5-CB07-4693-8131-3D4D9447D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C7A70AA-2756-42E9-8952-A40CE953542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1 Emissions per Person (2019/20)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187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 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maintenance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Battery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motor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Invertor check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200" b="1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ICEV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regular maintenance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Ignition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Fuel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 belt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 air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 maintenance</a:t>
            </a:r>
          </a:p>
          <a:p>
            <a:endParaRPr lang="en-AU"/>
          </a:p>
          <a:p>
            <a:endParaRPr lang="en-AU"/>
          </a:p>
          <a:p>
            <a:r>
              <a:rPr lang="en-AU"/>
              <a:t>Graph: NSW Strategy – saving of around $1,000 per year.</a:t>
            </a:r>
          </a:p>
          <a:p>
            <a:endParaRPr lang="en-AU"/>
          </a:p>
          <a:p>
            <a:r>
              <a:rPr lang="en-AU"/>
              <a:t>https://www.whichcar.com.au/car-advice/how-much-does-it-cost-to-charge-an-electric-car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914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 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maintenance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Battery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motor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Invertor check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200" b="1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ICEV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regular maintenance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Ignition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Fuel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 belt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 air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 maintenance</a:t>
            </a:r>
          </a:p>
          <a:p>
            <a:endParaRPr lang="en-AU"/>
          </a:p>
          <a:p>
            <a:endParaRPr lang="en-AU"/>
          </a:p>
          <a:p>
            <a:r>
              <a:rPr lang="en-AU"/>
              <a:t>Graph: NSW Strategy – saving of around $1,000 per year.</a:t>
            </a:r>
          </a:p>
          <a:p>
            <a:endParaRPr lang="en-AU"/>
          </a:p>
          <a:p>
            <a:r>
              <a:rPr lang="en-AU"/>
              <a:t>https://www.whichcar.com.au/car-advice/how-much-does-it-cost-to-charge-an-electric-car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217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 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maintenance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Battery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motor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Invertor check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200" b="1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ICEV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regular maintenance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Ignition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Fuel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 belt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 air filter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 maintenance</a:t>
            </a:r>
          </a:p>
          <a:p>
            <a:endParaRPr lang="en-AU"/>
          </a:p>
          <a:p>
            <a:endParaRPr lang="en-AU"/>
          </a:p>
          <a:p>
            <a:r>
              <a:rPr lang="en-AU"/>
              <a:t>Graph: NSW Strategy – saving of around $1,000 per year.</a:t>
            </a:r>
          </a:p>
          <a:p>
            <a:endParaRPr lang="en-AU"/>
          </a:p>
          <a:p>
            <a:r>
              <a:rPr lang="en-AU"/>
              <a:t>https://www.whichcar.com.au/car-advice/how-much-does-it-cost-to-charge-an-electric-car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237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https://fleets.chargetogether.org/article/mythbusting/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5056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https://www.environment.nsw.gov.au/-/media/OEH/Corporate-Site/Documents/Climate-change/nsw-electric-vehicle-strategy-210225.pdf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0442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https://www.environment.nsw.gov.au/-/media/OEH/Corporate-Site/Documents/Climate-change/nsw-electric-vehicle-strategy-210225.pdf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819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9927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The average Australian drives 38 km per day</a:t>
            </a:r>
            <a:endParaRPr lang="en-US"/>
          </a:p>
          <a:p>
            <a:pPr>
              <a:defRPr/>
            </a:pPr>
            <a:endParaRPr lang="en-AU" dirty="0"/>
          </a:p>
          <a:p>
            <a:pPr marL="0" marR="0" lvl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>
                <a:solidFill>
                  <a:schemeClr val="tx1"/>
                </a:solidFill>
              </a:rPr>
              <a:t>Plug: the </a:t>
            </a:r>
            <a:r>
              <a:rPr lang="en-AU" sz="1200" b="0" err="1">
                <a:solidFill>
                  <a:schemeClr val="tx1"/>
                </a:solidFill>
              </a:rPr>
              <a:t>Mennekes</a:t>
            </a:r>
            <a:r>
              <a:rPr lang="en-AU" sz="1200" b="0">
                <a:solidFill>
                  <a:schemeClr val="tx1"/>
                </a:solidFill>
              </a:rPr>
              <a:t> plug (i.e. Type 2 plug) is now the standard for all electric vehicles in Australia.</a:t>
            </a:r>
            <a:endParaRPr lang="en-AU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0">
              <a:solidFill>
                <a:schemeClr val="tx1"/>
              </a:solidFill>
            </a:endParaRPr>
          </a:p>
          <a:p>
            <a:r>
              <a:rPr lang="en-US" b="1"/>
              <a:t>What do you think is the average</a:t>
            </a:r>
            <a:r>
              <a:rPr lang="en-US" b="1" baseline="0"/>
              <a:t> daily driving distance in Sydney?</a:t>
            </a:r>
          </a:p>
          <a:p>
            <a:r>
              <a:rPr lang="en-US" baseline="0"/>
              <a:t>Less than 38km per day</a:t>
            </a:r>
          </a:p>
          <a:p>
            <a:endParaRPr lang="en-US" baseline="0"/>
          </a:p>
          <a:p>
            <a:r>
              <a:rPr lang="en-US" b="1" baseline="0"/>
              <a:t>Current range of EVs (listed vs real world)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/>
              <a:t>Tesla Model S – 660km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/>
              <a:t>Kia Niro – 455km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/>
              <a:t>Hyundai Kona – 449km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/>
              <a:t>Nissan Leaf – 270km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/>
              <a:t>Hyundai </a:t>
            </a:r>
            <a:r>
              <a:rPr lang="en-US" b="0" baseline="0" err="1"/>
              <a:t>Ioniq</a:t>
            </a:r>
            <a:r>
              <a:rPr lang="en-US" b="0" baseline="0"/>
              <a:t> – 230km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/>
          </a:p>
          <a:p>
            <a:r>
              <a:rPr lang="en-US" b="1" baseline="0"/>
              <a:t>Types of chargers available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/>
              <a:t>Refer to table on slide (</a:t>
            </a:r>
            <a:r>
              <a:rPr lang="en-US" b="1" baseline="0" err="1"/>
              <a:t>ChargeFox</a:t>
            </a:r>
            <a:r>
              <a:rPr lang="en-US" b="1" baseline="0"/>
              <a:t> data)</a:t>
            </a:r>
          </a:p>
          <a:p>
            <a:endParaRPr lang="en-US" baseline="0"/>
          </a:p>
          <a:p>
            <a:r>
              <a:rPr lang="en-US" b="1" baseline="0"/>
              <a:t>Level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Existing power point (10-15 Amp, </a:t>
            </a: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phase</a:t>
            </a: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used in combination with a specialised cable which is typically supplied with the vehicle.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 used in domestic houses,</a:t>
            </a:r>
            <a:r>
              <a:rPr lang="en-AU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method will add between </a:t>
            </a: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and 20km of range per hour </a:t>
            </a: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plugged 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will top up daily use, but will not fully recharge a typical pure electric vehicle overnight.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2</a:t>
            </a:r>
          </a:p>
          <a:p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dedicated AC EV charger at up to 7kW (32 Amp, </a:t>
            </a: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phase</a:t>
            </a: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 installed in homes, apartment complexes, workplaces, shopping centres, hotels, etc – anywhere the vehicle will be parked for a while.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method will add up to </a:t>
            </a: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40km of range per hour </a:t>
            </a: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plugged 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will top up average daily vehicle use in an hour, or deliver a full recharge overnight.</a:t>
            </a:r>
          </a:p>
          <a:p>
            <a:endParaRPr lang="en-A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en-AU" sz="1200" b="1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dedicated DC EV charger at power levels from 25kW to 350kW (40 – 500 Amp</a:t>
            </a: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three phase</a:t>
            </a: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 used in commercial premises and road-side locations to provide for faster recharging than Level 1 and 2 can achieve.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lower end, this method will add up to </a:t>
            </a:r>
            <a:r>
              <a:rPr lang="en-AU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150km of range per hour </a:t>
            </a: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plugged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upper end, this method can fully recharge some electric vehicles in 10 to 15 minutes.</a:t>
            </a:r>
          </a:p>
          <a:p>
            <a:endParaRPr lang="en-AU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/>
              <a:t>Considerations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Where</a:t>
            </a:r>
            <a:r>
              <a:rPr lang="en-US" baseline="0"/>
              <a:t> to put chargers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How to arrange payment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Unit blocks or terraces with no driveway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/>
              <a:t>Public Charging Station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Various companies and government </a:t>
            </a:r>
            <a:r>
              <a:rPr lang="en-US" baseline="0" err="1"/>
              <a:t>organisations</a:t>
            </a:r>
            <a:r>
              <a:rPr lang="en-US" baseline="0"/>
              <a:t> supporting rollout of fast charging stations </a:t>
            </a:r>
            <a:r>
              <a:rPr lang="en-US" baseline="0" err="1"/>
              <a:t>eg</a:t>
            </a:r>
            <a:r>
              <a:rPr lang="en-US" baseline="0"/>
              <a:t> NRMA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Various Apps exist that can be put onto phones – </a:t>
            </a:r>
            <a:r>
              <a:rPr lang="en-US" baseline="0" err="1"/>
              <a:t>ChargeFox</a:t>
            </a:r>
            <a:r>
              <a:rPr lang="en-US" baseline="0"/>
              <a:t> - Show an example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Electric Vehicle Council has an online map – Show example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0">
              <a:solidFill>
                <a:schemeClr val="tx1"/>
              </a:solidFill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4247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Barnawartha </a:t>
            </a:r>
            <a:r>
              <a:rPr lang="en-AU" dirty="0" err="1"/>
              <a:t>truckstop</a:t>
            </a:r>
            <a:r>
              <a:rPr lang="en-AU" dirty="0"/>
              <a:t>, VIC,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2041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Barnawartha </a:t>
            </a:r>
            <a:r>
              <a:rPr lang="en-AU" dirty="0" err="1"/>
              <a:t>truckstop</a:t>
            </a:r>
            <a:r>
              <a:rPr lang="en-AU" dirty="0"/>
              <a:t>, VIC,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7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779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>
                <a:solidFill>
                  <a:schemeClr val="tx1"/>
                </a:solidFill>
              </a:rPr>
              <a:t>300 km is a Nissan Leaf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>
                <a:solidFill>
                  <a:schemeClr val="tx1"/>
                </a:solidFill>
              </a:rPr>
              <a:t>Charges up to 150km/hour</a:t>
            </a:r>
          </a:p>
          <a:p>
            <a:r>
              <a:rPr lang="en-AU"/>
              <a:t>Exponential growth. </a:t>
            </a:r>
            <a:r>
              <a:rPr lang="en-AU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2020-21 there were 2,482 charging sessions across the network which equated to an increase of 380% on the previous financial year. </a:t>
            </a:r>
          </a:p>
          <a:p>
            <a:endParaRPr lang="en-AU" sz="1800">
              <a:effectLst/>
              <a:latin typeface="Arial" panose="020B0604020202020204" pitchFamily="34" charset="0"/>
            </a:endParaRPr>
          </a:p>
          <a:p>
            <a:r>
              <a:rPr lang="en-AU" sz="1800">
                <a:effectLst/>
                <a:latin typeface="Arial" panose="020B0604020202020204" pitchFamily="34" charset="0"/>
              </a:rPr>
              <a:t>Target of 5 new publicly accessible electric vehicle charging stations per year until 2031.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618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>
                <a:solidFill>
                  <a:schemeClr val="tx1"/>
                </a:solidFill>
              </a:rPr>
              <a:t>300 km is a Nissan Leaf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>
                <a:solidFill>
                  <a:schemeClr val="tx1"/>
                </a:solidFill>
              </a:rPr>
              <a:t>Charges up to 150km/hour</a:t>
            </a:r>
          </a:p>
          <a:p>
            <a:r>
              <a:rPr lang="en-AU"/>
              <a:t>Exponential growth. </a:t>
            </a:r>
            <a:r>
              <a:rPr lang="en-AU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2020-21 there were 2,482 charging sessions across the network which equated to an increase of 380% on the previous financial year.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2592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1063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9667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2592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2339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936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b="0">
                <a:solidFill>
                  <a:schemeClr val="tx1"/>
                </a:solidFill>
              </a:rPr>
              <a:t>A typical electric vehicle charged using the average Australian electricity grid mix generated about 40% fewer emissions. Improve by 33 per cent over the period 2020 to 2030 (Wheel to Well, i.e. all)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907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b="0">
                <a:solidFill>
                  <a:schemeClr val="tx1"/>
                </a:solidFill>
              </a:rPr>
              <a:t>A typical electric vehicle charged using the average Australian electricity grid mix generated about 40% fewer emissions. Improve by 33 per cent over the period 2020 to 2030 (Wheel to Well, i.e. all)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37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362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Set the scene.</a:t>
            </a:r>
          </a:p>
          <a:p>
            <a:r>
              <a:rPr lang="en-AU"/>
              <a:t>4 main types of cars.</a:t>
            </a:r>
          </a:p>
          <a:p>
            <a:r>
              <a:rPr lang="en-AU"/>
              <a:t>Convectional = petrol/diesel – internal combustion engine</a:t>
            </a:r>
          </a:p>
          <a:p>
            <a:r>
              <a:rPr lang="en-AU"/>
              <a:t>Hybrid =battery and petrol/diesel – internal combustion engine and a large battery which charges when you break. Extends range. </a:t>
            </a:r>
          </a:p>
          <a:p>
            <a:r>
              <a:rPr lang="en-AU"/>
              <a:t>Plug in hybrid = fill up at the </a:t>
            </a:r>
            <a:r>
              <a:rPr lang="en-AU" err="1"/>
              <a:t>pum</a:t>
            </a:r>
            <a:r>
              <a:rPr lang="en-AU"/>
              <a:t> and also charge with an </a:t>
            </a:r>
            <a:r>
              <a:rPr lang="en-AU" err="1"/>
              <a:t>an</a:t>
            </a:r>
            <a:r>
              <a:rPr lang="en-AU"/>
              <a:t> electric plug. Electric for city, petrol for long range.</a:t>
            </a:r>
          </a:p>
          <a:p>
            <a:r>
              <a:rPr lang="en-AU"/>
              <a:t>All electric (commonly referred to as EVs)</a:t>
            </a:r>
          </a:p>
          <a:p>
            <a:r>
              <a:rPr lang="en-AU"/>
              <a:t>Focus today an electric plug and no tailpipe emissions</a:t>
            </a:r>
          </a:p>
          <a:p>
            <a:endParaRPr lang="en-AU"/>
          </a:p>
          <a:p>
            <a:endParaRPr lang="en-AU"/>
          </a:p>
          <a:p>
            <a:endParaRPr lang="en-AU"/>
          </a:p>
          <a:p>
            <a:r>
              <a:rPr lang="en-AU"/>
              <a:t>Hydrogen Fuel Cells (combine Hydrogen + Oxygen to make electricity) more likely for heavier vehicles.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43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31 EVs currently (14 under $65k).</a:t>
            </a:r>
          </a:p>
          <a:p>
            <a:r>
              <a:rPr lang="en-AU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 end of next year 58 EVs on market.</a:t>
            </a:r>
          </a:p>
          <a:p>
            <a:endParaRPr lang="en-AU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>
                <a:solidFill>
                  <a:schemeClr val="tx1"/>
                </a:solidFill>
              </a:rPr>
              <a:t>More EV sales in the first half of 2021 than whole of 2020</a:t>
            </a:r>
            <a:endParaRPr lang="en-AU" sz="2000">
              <a:solidFill>
                <a:schemeClr val="accent5"/>
              </a:solidFill>
            </a:endParaRPr>
          </a:p>
          <a:p>
            <a:endParaRPr lang="en-AU" sz="1800">
              <a:effectLst/>
              <a:latin typeface="Calibri" panose="020F0502020204030204" pitchFamily="34" charset="0"/>
            </a:endParaRPr>
          </a:p>
          <a:p>
            <a:r>
              <a:rPr lang="en-AU"/>
              <a:t>https://electricvehiclecouncil.com.au/wp-content/uploads/2021/08/EVC-State-of-EVs-2021-3.pdf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9415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31 EVs currently. By end of next year 58 EVs on market.</a:t>
            </a:r>
          </a:p>
          <a:p>
            <a:endParaRPr lang="en-AU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 parity with traditional Internal Combustion Engines by no later than 2025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daily distance travelled in Sydney is 38 km.</a:t>
            </a:r>
          </a:p>
          <a:p>
            <a:endParaRPr lang="en-AU"/>
          </a:p>
          <a:p>
            <a:endParaRPr lang="en-AU"/>
          </a:p>
          <a:p>
            <a:endParaRPr lang="en-AU"/>
          </a:p>
          <a:p>
            <a:r>
              <a:rPr lang="en-AU"/>
              <a:t>https://www.carsguide.com.au/urban/hacks/12-best-evs-available-in-australia-78872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829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31 EVs currently. By end of next year 58 EVs on market.</a:t>
            </a:r>
          </a:p>
          <a:p>
            <a:endParaRPr lang="en-AU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 parity with traditional Internal Combustion Engines by no later than 2025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daily distance travelled in Sydney is 38 km.</a:t>
            </a:r>
          </a:p>
          <a:p>
            <a:endParaRPr lang="en-AU"/>
          </a:p>
          <a:p>
            <a:endParaRPr lang="en-AU"/>
          </a:p>
          <a:p>
            <a:endParaRPr lang="en-AU"/>
          </a:p>
          <a:p>
            <a:r>
              <a:rPr lang="en-AU"/>
              <a:t>https://www.carsguide.com.au/urban/hacks/12-best-evs-available-in-australia-78872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7A70AA-2756-42E9-8952-A40CE953542A}" type="slidenum">
              <a:rPr lang="en-AU" smtClean="0"/>
              <a:pPr>
                <a:defRPr/>
              </a:pPr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5405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uredShape">
            <a:extLst>
              <a:ext uri="{FF2B5EF4-FFF2-40B4-BE49-F238E27FC236}">
                <a16:creationId xmlns:a16="http://schemas.microsoft.com/office/drawing/2014/main" id="{48B20055-E204-405F-A8FB-6120088FA192}"/>
              </a:ext>
            </a:extLst>
          </p:cNvPr>
          <p:cNvSpPr/>
          <p:nvPr/>
        </p:nvSpPr>
        <p:spPr bwMode="gray">
          <a:xfrm>
            <a:off x="1975500" y="0"/>
            <a:ext cx="7168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4" name="RCC_Logo">
            <a:extLst>
              <a:ext uri="{FF2B5EF4-FFF2-40B4-BE49-F238E27FC236}">
                <a16:creationId xmlns:a16="http://schemas.microsoft.com/office/drawing/2014/main" id="{39B953E5-A443-470A-8F67-DD881A446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84710C4E-54F9-4BDC-A77B-FC3C22468E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457000" y="3429510"/>
            <a:ext cx="6399000" cy="432000"/>
          </a:xfrm>
        </p:spPr>
        <p:txBody>
          <a:bodyPr>
            <a:no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AU" noProof="0"/>
              <a:t>Click to edit Master subtitle style</a:t>
            </a:r>
            <a:br>
              <a:rPr lang="en-AU" noProof="0"/>
            </a:b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FEFA0B7-3DD9-446F-954B-18EBA943F02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457000" y="1458000"/>
            <a:ext cx="6399000" cy="175500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1" name="Version Placeholder">
            <a:extLst>
              <a:ext uri="{FF2B5EF4-FFF2-40B4-BE49-F238E27FC236}">
                <a16:creationId xmlns:a16="http://schemas.microsoft.com/office/drawing/2014/main" id="{F4061664-283C-47F0-81A4-C8112F5C52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0000" y="1673999"/>
            <a:ext cx="1485000" cy="189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noProof="0"/>
              <a:t>Insert Version No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8D02725C-7A86-4DAE-B0B1-24D71B1D446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270000" y="1458000"/>
            <a:ext cx="1485000" cy="189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2FDD62-3C79-485E-BB86-20BF8F9AE8A3}" type="datetimeFigureOut">
              <a:rPr lang="en-US" smtClean="0"/>
              <a:pPr>
                <a:defRPr/>
              </a:pPr>
              <a:t>10/18/2021</a:t>
            </a:fld>
            <a:endParaRPr lang="en-US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07F224B6-8FCC-4293-8833-D03123F2A419}"/>
              </a:ext>
            </a:extLst>
          </p:cNvPr>
          <p:cNvSpPr/>
          <p:nvPr/>
        </p:nvSpPr>
        <p:spPr bwMode="gray">
          <a:xfrm>
            <a:off x="270000" y="12150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</p:spTree>
    <p:extLst>
      <p:ext uri="{BB962C8B-B14F-4D97-AF65-F5344CB8AC3E}">
        <p14:creationId xmlns:p14="http://schemas.microsoft.com/office/powerpoint/2010/main" val="67176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840">
          <p15:clr>
            <a:srgbClr val="A4A3A4"/>
          </p15:clr>
        </p15:guide>
        <p15:guide id="16" orient="horz" pos="1216">
          <p15:clr>
            <a:srgbClr val="A4A3A4"/>
          </p15:clr>
        </p15:guide>
        <p15:guide id="17" orient="horz" pos="2715">
          <p15:clr>
            <a:srgbClr val="A4A3A4"/>
          </p15:clr>
        </p15:guide>
        <p15:guide id="18" orient="horz" pos="2880">
          <p15:clr>
            <a:srgbClr val="A4A3A4"/>
          </p15:clr>
        </p15:guide>
        <p15:guide id="19" orient="horz" pos="3246">
          <p15:clr>
            <a:srgbClr val="A4A3A4"/>
          </p15:clr>
        </p15:guide>
        <p15:guide id="20" pos="2048">
          <p15:clr>
            <a:srgbClr val="A4A3A4"/>
          </p15:clr>
        </p15:guide>
        <p15:guide id="21" pos="745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0F88BF-A201-42B5-83B0-F4FE7BB6FD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7043400" y="0"/>
            <a:ext cx="2100600" cy="51435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971CCCC-7FB5-4C18-B4CF-B2FE4038AA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4941901" y="-1"/>
            <a:ext cx="2100600" cy="51435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B68394E-FDA1-4BBF-8069-BB5A3C52FF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840401" y="-2"/>
            <a:ext cx="2100600" cy="51435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70000" y="2173499"/>
            <a:ext cx="2322000" cy="2052001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ColouredPlaceholder">
            <a:extLst>
              <a:ext uri="{FF2B5EF4-FFF2-40B4-BE49-F238E27FC236}">
                <a16:creationId xmlns:a16="http://schemas.microsoft.com/office/drawing/2014/main" id="{6AC78623-BB5C-474F-8196-0DE3EB5FC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364500"/>
            <a:ext cx="8604900" cy="675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8741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2185">
          <p15:clr>
            <a:srgbClr val="A4A3A4"/>
          </p15:clr>
        </p15:guide>
        <p15:guide id="16" orient="horz" pos="1819">
          <p15:clr>
            <a:srgbClr val="A4A3A4"/>
          </p15:clr>
        </p15:guide>
        <p15:guide id="17" orient="horz" pos="1600">
          <p15:clr>
            <a:srgbClr val="A4A3A4"/>
          </p15:clr>
        </p15:guide>
        <p15:guide id="18" orient="horz" pos="576">
          <p15:clr>
            <a:srgbClr val="A4A3A4"/>
          </p15:clr>
        </p15:guide>
        <p15:guide id="19" orient="horz" pos="3557">
          <p15:clr>
            <a:srgbClr val="A4A3A4"/>
          </p15:clr>
        </p15:guide>
        <p15:guide id="20" pos="219">
          <p15:clr>
            <a:srgbClr val="A4A3A4"/>
          </p15:clr>
        </p15:guide>
        <p15:guide id="21" pos="2368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3B6935C4-C37C-4A8C-9360-65AFA2A0D1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5993100" y="2573100"/>
            <a:ext cx="3150900" cy="25704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3F288D9-8198-4EB8-8450-628924055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2840401" y="2573100"/>
            <a:ext cx="3153600" cy="25704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0528D4-EFF6-4635-9F93-5EDA0C81F7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993100" y="-1"/>
            <a:ext cx="3150900" cy="25731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B68394E-FDA1-4BBF-8069-BB5A3C52FF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840401" y="-1"/>
            <a:ext cx="3153600" cy="25731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70000" y="2173499"/>
            <a:ext cx="2322000" cy="2052001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ColouredPlaceholder">
            <a:extLst>
              <a:ext uri="{FF2B5EF4-FFF2-40B4-BE49-F238E27FC236}">
                <a16:creationId xmlns:a16="http://schemas.microsoft.com/office/drawing/2014/main" id="{6AC78623-BB5C-474F-8196-0DE3EB5FC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364500"/>
            <a:ext cx="8604900" cy="675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5689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219">
          <p15:clr>
            <a:srgbClr val="A4A3A4"/>
          </p15:clr>
        </p15:guide>
        <p15:guide id="16" orient="horz" pos="1820">
          <p15:clr>
            <a:srgbClr val="A4A3A4"/>
          </p15:clr>
        </p15:guide>
        <p15:guide id="17" orient="horz" pos="1600">
          <p15:clr>
            <a:srgbClr val="A4A3A4"/>
          </p15:clr>
        </p15:guide>
        <p15:guide id="18" orient="horz" pos="576">
          <p15:clr>
            <a:srgbClr val="A4A3A4"/>
          </p15:clr>
        </p15:guide>
        <p15:guide id="19" orient="horz" pos="3557">
          <p15:clr>
            <a:srgbClr val="A4A3A4"/>
          </p15:clr>
        </p15:guide>
        <p15:guide id="20" pos="2185">
          <p15:clr>
            <a:srgbClr val="A4A3A4"/>
          </p15:clr>
        </p15:guide>
        <p15:guide id="21" pos="2368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debar 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ey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70000" y="2173499"/>
            <a:ext cx="2322000" cy="2052001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2771CD9-7804-4E18-81DF-2BA002ED92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840401" y="0"/>
            <a:ext cx="6303599" cy="5143499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78449A72-4F94-4E2E-8BF3-F5AFEA8132F6}"/>
              </a:ext>
            </a:extLst>
          </p:cNvPr>
          <p:cNvSpPr/>
          <p:nvPr/>
        </p:nvSpPr>
        <p:spPr bwMode="gray">
          <a:xfrm>
            <a:off x="270000" y="364500"/>
            <a:ext cx="23220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</p:spTree>
    <p:extLst>
      <p:ext uri="{BB962C8B-B14F-4D97-AF65-F5344CB8AC3E}">
        <p14:creationId xmlns:p14="http://schemas.microsoft.com/office/powerpoint/2010/main" val="2248594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2185">
          <p15:clr>
            <a:srgbClr val="A4A3A4"/>
          </p15:clr>
        </p15:guide>
        <p15:guide id="14" orient="horz" pos="1819">
          <p15:clr>
            <a:srgbClr val="A4A3A4"/>
          </p15:clr>
        </p15:guide>
        <p15:guide id="15" orient="horz" pos="1600">
          <p15:clr>
            <a:srgbClr val="A4A3A4"/>
          </p15:clr>
        </p15:guide>
        <p15:guide id="16" orient="horz" pos="576">
          <p15:clr>
            <a:srgbClr val="A4A3A4"/>
          </p15:clr>
        </p15:guide>
        <p15:guide id="17" orient="horz" pos="3557">
          <p15:clr>
            <a:srgbClr val="A4A3A4"/>
          </p15:clr>
        </p15:guide>
        <p15:guide id="18" pos="219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louredTranslucentShape">
            <a:extLst>
              <a:ext uri="{FF2B5EF4-FFF2-40B4-BE49-F238E27FC236}">
                <a16:creationId xmlns:a16="http://schemas.microsoft.com/office/drawing/2014/main" id="{1D3636B7-F6C3-48DE-A0E0-8DDA6FDA4D65}"/>
              </a:ext>
            </a:extLst>
          </p:cNvPr>
          <p:cNvSpPr/>
          <p:nvPr/>
        </p:nvSpPr>
        <p:spPr bwMode="gray">
          <a:xfrm>
            <a:off x="2839500" y="0"/>
            <a:ext cx="6304500" cy="514350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9" name="RCC_Logo">
            <a:extLst>
              <a:ext uri="{FF2B5EF4-FFF2-40B4-BE49-F238E27FC236}">
                <a16:creationId xmlns:a16="http://schemas.microsoft.com/office/drawing/2014/main" id="{8AFDC93C-DBBC-43B6-9C1A-9AC427A21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3328988" y="702000"/>
            <a:ext cx="5535000" cy="3523500"/>
          </a:xfrm>
        </p:spPr>
        <p:txBody>
          <a:bodyPr/>
          <a:lstStyle>
            <a:lvl1pPr>
              <a:lnSpc>
                <a:spcPct val="80000"/>
              </a:lnSpc>
              <a:defRPr sz="55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78449A72-4F94-4E2E-8BF3-F5AFEA8132F6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  <p:sp>
        <p:nvSpPr>
          <p:cNvPr id="11" name="Instructions">
            <a:extLst>
              <a:ext uri="{FF2B5EF4-FFF2-40B4-BE49-F238E27FC236}">
                <a16:creationId xmlns:a16="http://schemas.microsoft.com/office/drawing/2014/main" id="{FA0FBE8D-D402-46E5-A6C6-5C350F33E13F}"/>
              </a:ext>
            </a:extLst>
          </p:cNvPr>
          <p:cNvSpPr/>
          <p:nvPr/>
        </p:nvSpPr>
        <p:spPr bwMode="gray">
          <a:xfrm>
            <a:off x="9416323" y="140103"/>
            <a:ext cx="2368007" cy="311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5000" tIns="135000" rIns="135000" bIns="135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AU" sz="900"/>
              <a:t>To insert background image of this slide, please follow the following instructions</a:t>
            </a:r>
          </a:p>
          <a:p>
            <a:pPr>
              <a:spcBef>
                <a:spcPts val="900"/>
              </a:spcBef>
            </a:pPr>
            <a:r>
              <a:rPr lang="en-AU" sz="900"/>
              <a:t>Right click on the slide, then select Format Background followed by ‘Picture or texture fill’.</a:t>
            </a:r>
          </a:p>
          <a:p>
            <a:pPr>
              <a:spcBef>
                <a:spcPts val="900"/>
              </a:spcBef>
            </a:pPr>
            <a:r>
              <a:rPr lang="en-AU" sz="900"/>
              <a:t>[Ensure when right clicking you are doing so on the actual slide background and not on any text box or placeholder]</a:t>
            </a:r>
          </a:p>
          <a:p>
            <a:pPr marL="135000" indent="-135000">
              <a:spcBef>
                <a:spcPts val="900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file. Click file and </a:t>
            </a:r>
            <a:br>
              <a:rPr lang="en-AU" sz="900"/>
            </a:br>
            <a:r>
              <a:rPr lang="en-AU" sz="900"/>
              <a:t>then locate and double click your file to insert</a:t>
            </a:r>
          </a:p>
          <a:p>
            <a:pPr marL="135000" indent="-135000">
              <a:spcBef>
                <a:spcPts val="225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copied image, </a:t>
            </a:r>
            <a:br>
              <a:rPr lang="en-AU" sz="900"/>
            </a:br>
            <a:r>
              <a:rPr lang="en-AU" sz="900"/>
              <a:t>click Clipboard</a:t>
            </a:r>
          </a:p>
          <a:p>
            <a:pPr>
              <a:spcBef>
                <a:spcPts val="900"/>
              </a:spcBef>
            </a:pPr>
            <a:r>
              <a:rPr lang="en-AU" sz="900"/>
              <a:t>To remove image from slide background, select ‘Solid Fill’ (for coloured background from the brand colours available)</a:t>
            </a:r>
          </a:p>
        </p:txBody>
      </p:sp>
    </p:spTree>
    <p:extLst>
      <p:ext uri="{BB962C8B-B14F-4D97-AF65-F5344CB8AC3E}">
        <p14:creationId xmlns:p14="http://schemas.microsoft.com/office/powerpoint/2010/main" val="1830652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2789">
          <p15:clr>
            <a:srgbClr val="A4A3A4"/>
          </p15:clr>
        </p15:guide>
        <p15:guide id="16" orient="horz" pos="3557">
          <p15:clr>
            <a:srgbClr val="A4A3A4"/>
          </p15:clr>
        </p15:guide>
        <p15:guide id="17" orient="horz" pos="576">
          <p15:clr>
            <a:srgbClr val="A4A3A4"/>
          </p15:clr>
        </p15:guide>
        <p15:guide id="18" pos="7461">
          <p15:clr>
            <a:srgbClr val="A4A3A4"/>
          </p15:clr>
        </p15:guide>
        <p15:guide id="19" orient="horz" pos="1600">
          <p15:clr>
            <a:srgbClr val="A4A3A4"/>
          </p15:clr>
        </p15:guide>
        <p15:guide id="20" pos="2185">
          <p15:clr>
            <a:srgbClr val="A4A3A4"/>
          </p15:clr>
        </p15:guide>
        <p15:guide id="21" pos="219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ouredShape">
            <a:extLst>
              <a:ext uri="{FF2B5EF4-FFF2-40B4-BE49-F238E27FC236}">
                <a16:creationId xmlns:a16="http://schemas.microsoft.com/office/drawing/2014/main" id="{ED2AE28E-1DEC-4579-8DEE-05B8BAFFAA6E}"/>
              </a:ext>
            </a:extLst>
          </p:cNvPr>
          <p:cNvSpPr/>
          <p:nvPr/>
        </p:nvSpPr>
        <p:spPr bwMode="gray">
          <a:xfrm>
            <a:off x="1989000" y="0"/>
            <a:ext cx="7155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8782F9E4-9E95-41C6-845A-B8BD3D5FC72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394000" y="2888498"/>
            <a:ext cx="6345000" cy="432000"/>
          </a:xfrm>
        </p:spPr>
        <p:txBody>
          <a:bodyPr/>
          <a:lstStyle>
            <a:lvl1pPr marL="0" indent="0">
              <a:buNone/>
              <a:defRPr sz="135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RCC_Logo">
            <a:extLst>
              <a:ext uri="{FF2B5EF4-FFF2-40B4-BE49-F238E27FC236}">
                <a16:creationId xmlns:a16="http://schemas.microsoft.com/office/drawing/2014/main" id="{4B6135B2-F83C-461E-BB3F-D6A1108B7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87841DCA-1CE5-4DAA-9CCA-162FB46EA4D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394000" y="1485000"/>
            <a:ext cx="6345000" cy="1161000"/>
          </a:xfrm>
        </p:spPr>
        <p:txBody>
          <a:bodyPr anchor="t" anchorCtr="0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10" name="ColouredLine">
            <a:extLst>
              <a:ext uri="{FF2B5EF4-FFF2-40B4-BE49-F238E27FC236}">
                <a16:creationId xmlns:a16="http://schemas.microsoft.com/office/drawing/2014/main" id="{8E08D1AA-55EB-4D0F-B791-A461B7528B37}"/>
              </a:ext>
            </a:extLst>
          </p:cNvPr>
          <p:cNvSpPr/>
          <p:nvPr/>
        </p:nvSpPr>
        <p:spPr bwMode="gray">
          <a:xfrm>
            <a:off x="270000" y="12150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  <p:sp>
        <p:nvSpPr>
          <p:cNvPr id="15" name="DividerNumber">
            <a:extLst>
              <a:ext uri="{FF2B5EF4-FFF2-40B4-BE49-F238E27FC236}">
                <a16:creationId xmlns:a16="http://schemas.microsoft.com/office/drawing/2014/main" id="{206898E9-975A-46F7-80FE-68D3397866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0000" y="729175"/>
            <a:ext cx="1350000" cy="415499"/>
          </a:xfrm>
        </p:spPr>
        <p:txBody>
          <a:bodyPr>
            <a:noAutofit/>
          </a:bodyPr>
          <a:lstStyle>
            <a:lvl1pPr>
              <a:defRPr sz="27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noProof="0"/>
              <a:t>##.</a:t>
            </a:r>
          </a:p>
        </p:txBody>
      </p:sp>
    </p:spTree>
    <p:extLst>
      <p:ext uri="{BB962C8B-B14F-4D97-AF65-F5344CB8AC3E}">
        <p14:creationId xmlns:p14="http://schemas.microsoft.com/office/powerpoint/2010/main" val="1290270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2002">
          <p15:clr>
            <a:srgbClr val="A4A3A4"/>
          </p15:clr>
        </p15:guide>
        <p15:guide id="14" orient="horz" pos="2423">
          <p15:clr>
            <a:srgbClr val="A4A3A4"/>
          </p15:clr>
        </p15:guide>
        <p15:guide id="15" orient="horz" pos="2798">
          <p15:clr>
            <a:srgbClr val="A4A3A4"/>
          </p15:clr>
        </p15:guide>
        <p15:guide id="16" orient="horz" pos="2240">
          <p15:clr>
            <a:srgbClr val="A4A3A4"/>
          </p15:clr>
        </p15:guide>
        <p15:guide id="17" orient="horz" pos="1243">
          <p15:clr>
            <a:srgbClr val="A4A3A4"/>
          </p15:clr>
        </p15:guide>
        <p15:guide id="18" pos="7342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">
            <a:extLst>
              <a:ext uri="{FF2B5EF4-FFF2-40B4-BE49-F238E27FC236}">
                <a16:creationId xmlns:a16="http://schemas.microsoft.com/office/drawing/2014/main" id="{7B3BE1F7-2A5C-48C7-BF80-DA2BA3D1C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79550" y="815918"/>
            <a:ext cx="6984900" cy="3510000"/>
          </a:xfrm>
        </p:spPr>
        <p:txBody>
          <a:bodyPr/>
          <a:lstStyle>
            <a:lvl1pPr>
              <a:lnSpc>
                <a:spcPct val="85000"/>
              </a:lnSpc>
              <a:spcAft>
                <a:spcPts val="900"/>
              </a:spcAft>
              <a:defRPr sz="55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/>
              <a:t>Statement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76721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3840">
          <p15:clr>
            <a:srgbClr val="A4A3A4"/>
          </p15:clr>
        </p15:guide>
        <p15:guide id="12" orient="horz" pos="3648">
          <p15:clr>
            <a:srgbClr val="A4A3A4"/>
          </p15:clr>
        </p15:guide>
        <p15:guide id="13" orient="horz" pos="677">
          <p15:clr>
            <a:srgbClr val="A4A3A4"/>
          </p15:clr>
        </p15:guide>
        <p15:guide id="14" pos="896">
          <p15:clr>
            <a:srgbClr val="A4A3A4"/>
          </p15:clr>
        </p15:guide>
        <p15:guide id="15" pos="6784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1A196EE-3CA0-41BD-97BD-5869F6193F5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36098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219">
          <p15:clr>
            <a:srgbClr val="A4A3A4"/>
          </p15:clr>
        </p15:guide>
        <p15:guide id="12" orient="horz" pos="1600">
          <p15:clr>
            <a:srgbClr val="A4A3A4"/>
          </p15:clr>
        </p15:guide>
        <p15:guide id="13" orient="horz" pos="576">
          <p15:clr>
            <a:srgbClr val="A4A3A4"/>
          </p15:clr>
        </p15:guide>
        <p15:guide id="14" pos="7461">
          <p15:clr>
            <a:srgbClr val="A4A3A4"/>
          </p15:clr>
        </p15:guide>
        <p15:guide id="15" orient="horz" pos="3547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structions">
            <a:extLst>
              <a:ext uri="{FF2B5EF4-FFF2-40B4-BE49-F238E27FC236}">
                <a16:creationId xmlns:a16="http://schemas.microsoft.com/office/drawing/2014/main" id="{5020F471-8BDF-4E38-8413-3ABFEC035C1C}"/>
              </a:ext>
            </a:extLst>
          </p:cNvPr>
          <p:cNvSpPr/>
          <p:nvPr/>
        </p:nvSpPr>
        <p:spPr bwMode="gray">
          <a:xfrm>
            <a:off x="9416323" y="140103"/>
            <a:ext cx="2368007" cy="311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5000" tIns="135000" rIns="135000" bIns="135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AU" sz="900"/>
              <a:t>To insert background image of this slide, please follow the following instructions</a:t>
            </a:r>
          </a:p>
          <a:p>
            <a:pPr>
              <a:spcBef>
                <a:spcPts val="900"/>
              </a:spcBef>
            </a:pPr>
            <a:r>
              <a:rPr lang="en-AU" sz="900"/>
              <a:t>Right click on the slide, then select Format Background followed by ‘Picture or texture fill’.</a:t>
            </a:r>
          </a:p>
          <a:p>
            <a:pPr>
              <a:spcBef>
                <a:spcPts val="900"/>
              </a:spcBef>
            </a:pPr>
            <a:r>
              <a:rPr lang="en-AU" sz="900"/>
              <a:t>[Ensure when right clicking you are doing so on the actual slide background and not on any text box or placeholder]</a:t>
            </a:r>
          </a:p>
          <a:p>
            <a:pPr marL="135000" indent="-135000">
              <a:spcBef>
                <a:spcPts val="900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file. Click file and then locate and double click your file to insert</a:t>
            </a:r>
          </a:p>
          <a:p>
            <a:pPr marL="135000" indent="-135000">
              <a:spcBef>
                <a:spcPts val="225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copied image, click Clipboard</a:t>
            </a:r>
          </a:p>
          <a:p>
            <a:pPr>
              <a:spcBef>
                <a:spcPts val="900"/>
              </a:spcBef>
            </a:pPr>
            <a:r>
              <a:rPr lang="en-AU" sz="900"/>
              <a:t>To remove image from slide background, select ‘Solid Fill’ (for coloured background from the brand colours available)</a:t>
            </a:r>
          </a:p>
        </p:txBody>
      </p:sp>
    </p:spTree>
    <p:extLst>
      <p:ext uri="{BB962C8B-B14F-4D97-AF65-F5344CB8AC3E}">
        <p14:creationId xmlns:p14="http://schemas.microsoft.com/office/powerpoint/2010/main" val="345796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iteShape">
            <a:extLst>
              <a:ext uri="{FF2B5EF4-FFF2-40B4-BE49-F238E27FC236}">
                <a16:creationId xmlns:a16="http://schemas.microsoft.com/office/drawing/2014/main" id="{582EA0AB-C4C1-4AE6-9D9B-FE474C41EB50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4" name="RCC_Logo">
            <a:extLst>
              <a:ext uri="{FF2B5EF4-FFF2-40B4-BE49-F238E27FC236}">
                <a16:creationId xmlns:a16="http://schemas.microsoft.com/office/drawing/2014/main" id="{39B953E5-A443-470A-8F67-DD881A446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Version Placeholder">
            <a:extLst>
              <a:ext uri="{FF2B5EF4-FFF2-40B4-BE49-F238E27FC236}">
                <a16:creationId xmlns:a16="http://schemas.microsoft.com/office/drawing/2014/main" id="{F4061664-283C-47F0-81A4-C8112F5C52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0000" y="3109893"/>
            <a:ext cx="2322000" cy="189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AU" noProof="0"/>
              <a:t>Insert Version No</a:t>
            </a:r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8D02725C-7A86-4DAE-B0B1-24D71B1D446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270000" y="2893894"/>
            <a:ext cx="2322000" cy="189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2FDD62-3C79-485E-BB86-20BF8F9AE8A3}" type="datetimeFigureOut">
              <a:rPr lang="en-US" smtClean="0"/>
              <a:pPr>
                <a:defRPr/>
              </a:pPr>
              <a:t>10/18/2021</a:t>
            </a:fld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FEFA0B7-3DD9-446F-954B-18EBA943F0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270000" y="703283"/>
            <a:ext cx="2322000" cy="1944000"/>
          </a:xfrm>
        </p:spPr>
        <p:txBody>
          <a:bodyPr anchor="t" anchorCtr="0"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AU" noProof="0"/>
              <a:t>Presentation Click to edit Master title style</a:t>
            </a:r>
          </a:p>
        </p:txBody>
      </p:sp>
      <p:sp>
        <p:nvSpPr>
          <p:cNvPr id="15" name="ColouredLine">
            <a:extLst>
              <a:ext uri="{FF2B5EF4-FFF2-40B4-BE49-F238E27FC236}">
                <a16:creationId xmlns:a16="http://schemas.microsoft.com/office/drawing/2014/main" id="{E70776C3-DF0B-4C9E-8829-B811B1F99CCC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  <p:sp>
        <p:nvSpPr>
          <p:cNvPr id="8" name="Instructions">
            <a:extLst>
              <a:ext uri="{FF2B5EF4-FFF2-40B4-BE49-F238E27FC236}">
                <a16:creationId xmlns:a16="http://schemas.microsoft.com/office/drawing/2014/main" id="{9253653C-62AD-445B-96C8-94DB2898D02D}"/>
              </a:ext>
            </a:extLst>
          </p:cNvPr>
          <p:cNvSpPr/>
          <p:nvPr/>
        </p:nvSpPr>
        <p:spPr bwMode="gray">
          <a:xfrm>
            <a:off x="9416323" y="140103"/>
            <a:ext cx="2368007" cy="311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5000" tIns="135000" rIns="135000" bIns="135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AU" sz="900"/>
              <a:t>To insert background image of this slide, please follow the following instructions</a:t>
            </a:r>
          </a:p>
          <a:p>
            <a:pPr>
              <a:spcBef>
                <a:spcPts val="900"/>
              </a:spcBef>
            </a:pPr>
            <a:r>
              <a:rPr lang="en-AU" sz="900"/>
              <a:t>Right click on the slide, then select Format Background followed by ‘Picture or texture fill’.</a:t>
            </a:r>
          </a:p>
          <a:p>
            <a:pPr>
              <a:spcBef>
                <a:spcPts val="900"/>
              </a:spcBef>
            </a:pPr>
            <a:r>
              <a:rPr lang="en-AU" sz="900"/>
              <a:t>[Ensure when right clicking you are doing so on the actual slide background and not on any text box or placeholder]</a:t>
            </a:r>
          </a:p>
          <a:p>
            <a:pPr marL="135000" indent="-135000">
              <a:spcBef>
                <a:spcPts val="900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file. Click file and </a:t>
            </a:r>
            <a:br>
              <a:rPr lang="en-AU" sz="900"/>
            </a:br>
            <a:r>
              <a:rPr lang="en-AU" sz="900"/>
              <a:t>then locate and double click your file to insert</a:t>
            </a:r>
          </a:p>
          <a:p>
            <a:pPr marL="135000" indent="-135000">
              <a:spcBef>
                <a:spcPts val="225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copied image, </a:t>
            </a:r>
            <a:br>
              <a:rPr lang="en-AU" sz="900"/>
            </a:br>
            <a:r>
              <a:rPr lang="en-AU" sz="900"/>
              <a:t>click Clipboard</a:t>
            </a:r>
          </a:p>
          <a:p>
            <a:pPr>
              <a:spcBef>
                <a:spcPts val="900"/>
              </a:spcBef>
            </a:pPr>
            <a:r>
              <a:rPr lang="en-AU" sz="900"/>
              <a:t>To remove image from slide background, select ‘Solid Fill’ (for coloured background from the brand colours available)</a:t>
            </a:r>
          </a:p>
        </p:txBody>
      </p:sp>
    </p:spTree>
    <p:extLst>
      <p:ext uri="{BB962C8B-B14F-4D97-AF65-F5344CB8AC3E}">
        <p14:creationId xmlns:p14="http://schemas.microsoft.com/office/powerpoint/2010/main" val="126782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219">
          <p15:clr>
            <a:srgbClr val="A4A3A4"/>
          </p15:clr>
        </p15:guide>
        <p15:guide id="14" orient="horz" pos="2240">
          <p15:clr>
            <a:srgbClr val="A4A3A4"/>
          </p15:clr>
        </p15:guide>
        <p15:guide id="15" orient="horz" pos="576">
          <p15:clr>
            <a:srgbClr val="A4A3A4"/>
          </p15:clr>
        </p15:guide>
        <p15:guide id="16" orient="horz" pos="2423">
          <p15:clr>
            <a:srgbClr val="A4A3A4"/>
          </p15:clr>
        </p15:guide>
        <p15:guide id="17" orient="horz" pos="2789">
          <p15:clr>
            <a:srgbClr val="A4A3A4"/>
          </p15:clr>
        </p15:guide>
        <p15:guide id="18" pos="2185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louredTranslucentShape">
            <a:extLst>
              <a:ext uri="{FF2B5EF4-FFF2-40B4-BE49-F238E27FC236}">
                <a16:creationId xmlns:a16="http://schemas.microsoft.com/office/drawing/2014/main" id="{1D3636B7-F6C3-48DE-A0E0-8DDA6FDA4D65}"/>
              </a:ext>
            </a:extLst>
          </p:cNvPr>
          <p:cNvSpPr/>
          <p:nvPr/>
        </p:nvSpPr>
        <p:spPr bwMode="gray">
          <a:xfrm>
            <a:off x="2839500" y="0"/>
            <a:ext cx="6304500" cy="514350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9" name="RCC_Logo">
            <a:extLst>
              <a:ext uri="{FF2B5EF4-FFF2-40B4-BE49-F238E27FC236}">
                <a16:creationId xmlns:a16="http://schemas.microsoft.com/office/drawing/2014/main" id="{8AFDC93C-DBBC-43B6-9C1A-9AC427A21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3328988" y="702000"/>
            <a:ext cx="5535000" cy="3523500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78449A72-4F94-4E2E-8BF3-F5AFEA8132F6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  <p:sp>
        <p:nvSpPr>
          <p:cNvPr id="11" name="Instructions">
            <a:extLst>
              <a:ext uri="{FF2B5EF4-FFF2-40B4-BE49-F238E27FC236}">
                <a16:creationId xmlns:a16="http://schemas.microsoft.com/office/drawing/2014/main" id="{E82BF803-3BEB-4655-A589-FAD3215A4872}"/>
              </a:ext>
            </a:extLst>
          </p:cNvPr>
          <p:cNvSpPr/>
          <p:nvPr/>
        </p:nvSpPr>
        <p:spPr bwMode="gray">
          <a:xfrm>
            <a:off x="9416323" y="140103"/>
            <a:ext cx="2368007" cy="311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5000" tIns="135000" rIns="135000" bIns="135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</a:pPr>
            <a:r>
              <a:rPr lang="en-AU" sz="900"/>
              <a:t>To insert background image of this slide, please follow the following instructions</a:t>
            </a:r>
          </a:p>
          <a:p>
            <a:pPr>
              <a:spcBef>
                <a:spcPts val="900"/>
              </a:spcBef>
            </a:pPr>
            <a:r>
              <a:rPr lang="en-AU" sz="900"/>
              <a:t>Right click on the slide, then select Format Background followed by ‘Picture or texture fill’.</a:t>
            </a:r>
          </a:p>
          <a:p>
            <a:pPr>
              <a:spcBef>
                <a:spcPts val="900"/>
              </a:spcBef>
            </a:pPr>
            <a:r>
              <a:rPr lang="en-AU" sz="900"/>
              <a:t>[Ensure when right clicking you are doing so on the actual slide background and not on any text box or placeholder]</a:t>
            </a:r>
          </a:p>
          <a:p>
            <a:pPr marL="135000" indent="-135000">
              <a:spcBef>
                <a:spcPts val="900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file. Click file and </a:t>
            </a:r>
            <a:br>
              <a:rPr lang="en-AU" sz="900"/>
            </a:br>
            <a:r>
              <a:rPr lang="en-AU" sz="900"/>
              <a:t>then locate and double click your file to insert</a:t>
            </a:r>
          </a:p>
          <a:p>
            <a:pPr marL="135000" indent="-135000">
              <a:spcBef>
                <a:spcPts val="225"/>
              </a:spcBef>
              <a:buFont typeface="Wingdings 2" panose="05020102010507070707" pitchFamily="18" charset="2"/>
              <a:buChar char=""/>
            </a:pPr>
            <a:r>
              <a:rPr lang="en-AU" sz="900"/>
              <a:t>To insert from a copied image, </a:t>
            </a:r>
            <a:br>
              <a:rPr lang="en-AU" sz="900"/>
            </a:br>
            <a:r>
              <a:rPr lang="en-AU" sz="900"/>
              <a:t>click Clipboard</a:t>
            </a:r>
          </a:p>
          <a:p>
            <a:pPr>
              <a:spcBef>
                <a:spcPts val="900"/>
              </a:spcBef>
            </a:pPr>
            <a:r>
              <a:rPr lang="en-AU" sz="900"/>
              <a:t>To remove image from slide background, select ‘Solid Fill’ (for coloured background from the brand colours available)</a:t>
            </a:r>
          </a:p>
        </p:txBody>
      </p:sp>
    </p:spTree>
    <p:extLst>
      <p:ext uri="{BB962C8B-B14F-4D97-AF65-F5344CB8AC3E}">
        <p14:creationId xmlns:p14="http://schemas.microsoft.com/office/powerpoint/2010/main" val="361630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219">
          <p15:clr>
            <a:srgbClr val="A4A3A4"/>
          </p15:clr>
        </p15:guide>
        <p15:guide id="16" orient="horz" pos="576">
          <p15:clr>
            <a:srgbClr val="A4A3A4"/>
          </p15:clr>
        </p15:guide>
        <p15:guide id="17" pos="2185">
          <p15:clr>
            <a:srgbClr val="A4A3A4"/>
          </p15:clr>
        </p15:guide>
        <p15:guide id="18" orient="horz" pos="3557">
          <p15:clr>
            <a:srgbClr val="A4A3A4"/>
          </p15:clr>
        </p15:guide>
        <p15:guide id="19" pos="2789">
          <p15:clr>
            <a:srgbClr val="A4A3A4"/>
          </p15:clr>
        </p15:guide>
        <p15:guide id="20" pos="7461">
          <p15:clr>
            <a:srgbClr val="A4A3A4"/>
          </p15:clr>
        </p15:guide>
        <p15:guide id="21" orient="horz" pos="1600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louredShape">
            <a:extLst>
              <a:ext uri="{FF2B5EF4-FFF2-40B4-BE49-F238E27FC236}">
                <a16:creationId xmlns:a16="http://schemas.microsoft.com/office/drawing/2014/main" id="{1D3636B7-F6C3-48DE-A0E0-8DDA6FDA4D65}"/>
              </a:ext>
            </a:extLst>
          </p:cNvPr>
          <p:cNvSpPr/>
          <p:nvPr/>
        </p:nvSpPr>
        <p:spPr bwMode="gray">
          <a:xfrm>
            <a:off x="2839500" y="0"/>
            <a:ext cx="6304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1" name="RCC_Logo">
            <a:extLst>
              <a:ext uri="{FF2B5EF4-FFF2-40B4-BE49-F238E27FC236}">
                <a16:creationId xmlns:a16="http://schemas.microsoft.com/office/drawing/2014/main" id="{F8370C60-0E6D-4EEB-94D4-88080F57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3328988" y="702000"/>
            <a:ext cx="5535000" cy="3523500"/>
          </a:xfr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78449A72-4F94-4E2E-8BF3-F5AFEA8132F6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</p:spTree>
    <p:extLst>
      <p:ext uri="{BB962C8B-B14F-4D97-AF65-F5344CB8AC3E}">
        <p14:creationId xmlns:p14="http://schemas.microsoft.com/office/powerpoint/2010/main" val="1164245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2789">
          <p15:clr>
            <a:srgbClr val="A4A3A4"/>
          </p15:clr>
        </p15:guide>
        <p15:guide id="16" orient="horz" pos="576">
          <p15:clr>
            <a:srgbClr val="A4A3A4"/>
          </p15:clr>
        </p15:guide>
        <p15:guide id="17" pos="7461">
          <p15:clr>
            <a:srgbClr val="A4A3A4"/>
          </p15:clr>
        </p15:guide>
        <p15:guide id="18" orient="horz" pos="3557">
          <p15:clr>
            <a:srgbClr val="A4A3A4"/>
          </p15:clr>
        </p15:guide>
        <p15:guide id="19" pos="2185">
          <p15:clr>
            <a:srgbClr val="A4A3A4"/>
          </p15:clr>
        </p15:guide>
        <p15:guide id="20" pos="219">
          <p15:clr>
            <a:srgbClr val="A4A3A4"/>
          </p15:clr>
        </p15:guide>
        <p15:guide id="21" orient="horz" pos="1600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louredShape">
            <a:extLst>
              <a:ext uri="{FF2B5EF4-FFF2-40B4-BE49-F238E27FC236}">
                <a16:creationId xmlns:a16="http://schemas.microsoft.com/office/drawing/2014/main" id="{1D3636B7-F6C3-48DE-A0E0-8DDA6FDA4D65}"/>
              </a:ext>
            </a:extLst>
          </p:cNvPr>
          <p:cNvSpPr/>
          <p:nvPr/>
        </p:nvSpPr>
        <p:spPr bwMode="gray">
          <a:xfrm>
            <a:off x="2839500" y="0"/>
            <a:ext cx="6304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3328988" y="702000"/>
            <a:ext cx="5535000" cy="35235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2771CD9-7804-4E18-81DF-2BA002ED92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70000" y="2173500"/>
            <a:ext cx="2322000" cy="2052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78449A72-4F94-4E2E-8BF3-F5AFEA8132F6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</p:spTree>
    <p:extLst>
      <p:ext uri="{BB962C8B-B14F-4D97-AF65-F5344CB8AC3E}">
        <p14:creationId xmlns:p14="http://schemas.microsoft.com/office/powerpoint/2010/main" val="371086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7" pos="7461">
          <p15:clr>
            <a:srgbClr val="A4A3A4"/>
          </p15:clr>
        </p15:guide>
        <p15:guide id="18" orient="horz" pos="1820">
          <p15:clr>
            <a:srgbClr val="A4A3A4"/>
          </p15:clr>
        </p15:guide>
        <p15:guide id="19" orient="horz" pos="1600">
          <p15:clr>
            <a:srgbClr val="A4A3A4"/>
          </p15:clr>
        </p15:guide>
        <p15:guide id="20" orient="horz" pos="576">
          <p15:clr>
            <a:srgbClr val="A4A3A4"/>
          </p15:clr>
        </p15:guide>
        <p15:guide id="21" orient="horz" pos="3557">
          <p15:clr>
            <a:srgbClr val="A4A3A4"/>
          </p15:clr>
        </p15:guide>
        <p15:guide id="22" pos="2185">
          <p15:clr>
            <a:srgbClr val="A4A3A4"/>
          </p15:clr>
        </p15:guide>
        <p15:guide id="23" pos="219">
          <p15:clr>
            <a:srgbClr val="A4A3A4"/>
          </p15:clr>
        </p15:guide>
        <p15:guide id="24" pos="2789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ey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70000" y="2173499"/>
            <a:ext cx="2322000" cy="2052001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72771CD9-7804-4E18-81DF-2BA002ED92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328987" y="702000"/>
            <a:ext cx="5535001" cy="35235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78449A72-4F94-4E2E-8BF3-F5AFEA8132F6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</p:spTree>
    <p:extLst>
      <p:ext uri="{BB962C8B-B14F-4D97-AF65-F5344CB8AC3E}">
        <p14:creationId xmlns:p14="http://schemas.microsoft.com/office/powerpoint/2010/main" val="3633142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7" pos="2789">
          <p15:clr>
            <a:srgbClr val="A4A3A4"/>
          </p15:clr>
        </p15:guide>
        <p15:guide id="18" orient="horz" pos="1819">
          <p15:clr>
            <a:srgbClr val="A4A3A4"/>
          </p15:clr>
        </p15:guide>
        <p15:guide id="19" pos="7461">
          <p15:clr>
            <a:srgbClr val="A4A3A4"/>
          </p15:clr>
        </p15:guide>
        <p15:guide id="20" orient="horz" pos="3557">
          <p15:clr>
            <a:srgbClr val="A4A3A4"/>
          </p15:clr>
        </p15:guide>
        <p15:guide id="21" orient="horz" pos="1600">
          <p15:clr>
            <a:srgbClr val="A4A3A4"/>
          </p15:clr>
        </p15:guide>
        <p15:guide id="22" orient="horz" pos="576">
          <p15:clr>
            <a:srgbClr val="A4A3A4"/>
          </p15:clr>
        </p15:guide>
        <p15:guide id="23" pos="2185">
          <p15:clr>
            <a:srgbClr val="A4A3A4"/>
          </p15:clr>
        </p15:guide>
        <p15:guide id="24" pos="219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ey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70000" y="2173499"/>
            <a:ext cx="2322000" cy="2052001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78449A72-4F94-4E2E-8BF3-F5AFEA8132F6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C88DC108-1265-4A73-9994-1040E1BF8060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3328987" y="702000"/>
            <a:ext cx="2632500" cy="3523500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9F6F3E8D-7F13-4B09-B194-696FFBC8C003}"/>
              </a:ext>
            </a:extLst>
          </p:cNvPr>
          <p:cNvSpPr>
            <a:spLocks noGrp="1"/>
          </p:cNvSpPr>
          <p:nvPr>
            <p:ph idx="15"/>
          </p:nvPr>
        </p:nvSpPr>
        <p:spPr bwMode="gray">
          <a:xfrm>
            <a:off x="6231488" y="702000"/>
            <a:ext cx="2632500" cy="3523500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34489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1" pos="2185">
          <p15:clr>
            <a:srgbClr val="A4A3A4"/>
          </p15:clr>
        </p15:guide>
        <p15:guide id="22" orient="horz" pos="3557">
          <p15:clr>
            <a:srgbClr val="A4A3A4"/>
          </p15:clr>
        </p15:guide>
        <p15:guide id="23" orient="horz" pos="576">
          <p15:clr>
            <a:srgbClr val="A4A3A4"/>
          </p15:clr>
        </p15:guide>
        <p15:guide id="24" pos="2789">
          <p15:clr>
            <a:srgbClr val="A4A3A4"/>
          </p15:clr>
        </p15:guide>
        <p15:guide id="25" pos="5019">
          <p15:clr>
            <a:srgbClr val="A4A3A4"/>
          </p15:clr>
        </p15:guide>
        <p15:guide id="26" pos="5221">
          <p15:clr>
            <a:srgbClr val="A4A3A4"/>
          </p15:clr>
        </p15:guide>
        <p15:guide id="27" pos="7461">
          <p15:clr>
            <a:srgbClr val="A4A3A4"/>
          </p15:clr>
        </p15:guide>
        <p15:guide id="28" pos="219">
          <p15:clr>
            <a:srgbClr val="A4A3A4"/>
          </p15:clr>
        </p15:guide>
        <p15:guide id="29" orient="horz" pos="1819">
          <p15:clr>
            <a:srgbClr val="A4A3A4"/>
          </p15:clr>
        </p15:guide>
        <p15:guide id="30" orient="horz" pos="160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 and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B68394E-FDA1-4BBF-8069-BB5A3C52FF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840401" y="0"/>
            <a:ext cx="6303599" cy="5143499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70000" y="2173499"/>
            <a:ext cx="2322000" cy="2052001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ColouredPlaceholder">
            <a:extLst>
              <a:ext uri="{FF2B5EF4-FFF2-40B4-BE49-F238E27FC236}">
                <a16:creationId xmlns:a16="http://schemas.microsoft.com/office/drawing/2014/main" id="{6AC78623-BB5C-474F-8196-0DE3EB5FC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364500"/>
            <a:ext cx="8604900" cy="675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552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2368">
          <p15:clr>
            <a:srgbClr val="A4A3A4"/>
          </p15:clr>
        </p15:guide>
        <p15:guide id="16" orient="horz" pos="1819">
          <p15:clr>
            <a:srgbClr val="A4A3A4"/>
          </p15:clr>
        </p15:guide>
        <p15:guide id="17" orient="horz" pos="1600">
          <p15:clr>
            <a:srgbClr val="A4A3A4"/>
          </p15:clr>
        </p15:guide>
        <p15:guide id="18" orient="horz" pos="576">
          <p15:clr>
            <a:srgbClr val="A4A3A4"/>
          </p15:clr>
        </p15:guide>
        <p15:guide id="19" orient="horz" pos="3557">
          <p15:clr>
            <a:srgbClr val="A4A3A4"/>
          </p15:clr>
        </p15:guide>
        <p15:guide id="20" pos="2185">
          <p15:clr>
            <a:srgbClr val="A4A3A4"/>
          </p15:clr>
        </p15:guide>
        <p15:guide id="21" pos="219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Shape">
            <a:extLst>
              <a:ext uri="{FF2B5EF4-FFF2-40B4-BE49-F238E27FC236}">
                <a16:creationId xmlns:a16="http://schemas.microsoft.com/office/drawing/2014/main" id="{CBC18D84-19A2-4AAE-9E20-444D96B3D9DB}"/>
              </a:ext>
            </a:extLst>
          </p:cNvPr>
          <p:cNvSpPr/>
          <p:nvPr/>
        </p:nvSpPr>
        <p:spPr bwMode="gray">
          <a:xfrm>
            <a:off x="0" y="0"/>
            <a:ext cx="284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25" noProof="0"/>
          </a:p>
        </p:txBody>
      </p:sp>
      <p:pic>
        <p:nvPicPr>
          <p:cNvPr id="13" name="RCC_Logo">
            <a:extLst>
              <a:ext uri="{FF2B5EF4-FFF2-40B4-BE49-F238E27FC236}">
                <a16:creationId xmlns:a16="http://schemas.microsoft.com/office/drawing/2014/main" id="{1C3A1762-EE2E-4CDA-BED4-C25821FC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0528D4-EFF6-4635-9F93-5EDA0C81F7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5993100" y="0"/>
            <a:ext cx="3150900" cy="5143499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B68394E-FDA1-4BBF-8069-BB5A3C52FF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840401" y="0"/>
            <a:ext cx="3153600" cy="5143499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2C39001F-00DB-412A-ACDD-42217E4EB76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70000" y="2173499"/>
            <a:ext cx="2322000" cy="2052001"/>
          </a:xfrm>
        </p:spPr>
        <p:txBody>
          <a:bodyPr/>
          <a:lstStyle>
            <a:lvl1pPr>
              <a:spcAft>
                <a:spcPts val="450"/>
              </a:spcAft>
              <a:defRPr sz="1350"/>
            </a:lvl1pPr>
            <a:lvl2pPr>
              <a:spcBef>
                <a:spcPts val="450"/>
              </a:spcBef>
              <a:defRPr sz="1350">
                <a:solidFill>
                  <a:schemeClr val="tx2"/>
                </a:solidFill>
              </a:defRPr>
            </a:lvl2pPr>
            <a:lvl3pPr>
              <a:spcBef>
                <a:spcPts val="450"/>
              </a:spcBef>
              <a:defRPr sz="1350">
                <a:solidFill>
                  <a:schemeClr val="tx2"/>
                </a:solidFill>
              </a:defRPr>
            </a:lvl3pPr>
            <a:lvl4pPr>
              <a:spcBef>
                <a:spcPts val="450"/>
              </a:spcBef>
              <a:defRPr sz="1350">
                <a:solidFill>
                  <a:schemeClr val="tx2"/>
                </a:solidFill>
              </a:defRPr>
            </a:lvl4pPr>
            <a:lvl5pPr>
              <a:spcBef>
                <a:spcPts val="450"/>
              </a:spcBef>
              <a:defRPr sz="1350">
                <a:solidFill>
                  <a:schemeClr val="tx2"/>
                </a:solidFill>
              </a:defRPr>
            </a:lvl5pPr>
            <a:lvl6pPr>
              <a:spcBef>
                <a:spcPts val="450"/>
              </a:spcBef>
              <a:defRPr sz="1350">
                <a:solidFill>
                  <a:schemeClr val="tx2"/>
                </a:solidFill>
              </a:defRPr>
            </a:lvl6pPr>
            <a:lvl7pPr>
              <a:spcBef>
                <a:spcPts val="450"/>
              </a:spcBef>
              <a:defRPr sz="1350">
                <a:solidFill>
                  <a:schemeClr val="tx2"/>
                </a:solidFill>
              </a:defRPr>
            </a:lvl7pPr>
            <a:lvl8pPr>
              <a:spcBef>
                <a:spcPts val="450"/>
              </a:spcBef>
              <a:defRPr sz="1350">
                <a:solidFill>
                  <a:schemeClr val="tx2"/>
                </a:solidFill>
              </a:defRPr>
            </a:lvl8pPr>
            <a:lvl9pPr>
              <a:spcBef>
                <a:spcPts val="450"/>
              </a:spcBef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B5A7CC2-1055-43C1-B325-26268F65391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2322000" cy="11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" name="ColouredPlaceholder">
            <a:extLst>
              <a:ext uri="{FF2B5EF4-FFF2-40B4-BE49-F238E27FC236}">
                <a16:creationId xmlns:a16="http://schemas.microsoft.com/office/drawing/2014/main" id="{6AC78623-BB5C-474F-8196-0DE3EB5FC6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364500"/>
            <a:ext cx="8604900" cy="67500"/>
          </a:xfr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972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5029">
          <p15:clr>
            <a:srgbClr val="A4A3A4"/>
          </p15:clr>
        </p15:guide>
        <p15:guide id="16" orient="horz" pos="1819">
          <p15:clr>
            <a:srgbClr val="A4A3A4"/>
          </p15:clr>
        </p15:guide>
        <p15:guide id="17" orient="horz" pos="1600">
          <p15:clr>
            <a:srgbClr val="A4A3A4"/>
          </p15:clr>
        </p15:guide>
        <p15:guide id="18" orient="horz" pos="576">
          <p15:clr>
            <a:srgbClr val="A4A3A4"/>
          </p15:clr>
        </p15:guide>
        <p15:guide id="19" orient="horz" pos="3557">
          <p15:clr>
            <a:srgbClr val="A4A3A4"/>
          </p15:clr>
        </p15:guide>
        <p15:guide id="20" pos="2185">
          <p15:clr>
            <a:srgbClr val="A4A3A4"/>
          </p15:clr>
        </p15:guide>
        <p15:guide id="21" pos="219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CC_Logo">
            <a:extLst>
              <a:ext uri="{FF2B5EF4-FFF2-40B4-BE49-F238E27FC236}">
                <a16:creationId xmlns:a16="http://schemas.microsoft.com/office/drawing/2014/main" id="{5579D42F-F7E5-41E7-9ADD-589DE7125C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0000" y="4509001"/>
            <a:ext cx="1377000" cy="45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">
            <a:extLst>
              <a:ext uri="{FF2B5EF4-FFF2-40B4-BE49-F238E27FC236}">
                <a16:creationId xmlns:a16="http://schemas.microsoft.com/office/drawing/2014/main" id="{3043CE5E-86C2-4594-8D4C-CFAC8FB5B8A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70000" y="1930500"/>
            <a:ext cx="8604900" cy="2295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18A86C4B-75EA-4EC0-8704-5EFC3A44865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0000" y="702000"/>
            <a:ext cx="8604900" cy="11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9" name="ColouredLine">
            <a:extLst>
              <a:ext uri="{FF2B5EF4-FFF2-40B4-BE49-F238E27FC236}">
                <a16:creationId xmlns:a16="http://schemas.microsoft.com/office/drawing/2014/main" id="{BD6495FE-984F-4360-9F87-FE88030CF01E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  <p:sp>
        <p:nvSpPr>
          <p:cNvPr id="6" name="ColouredLine">
            <a:extLst>
              <a:ext uri="{FF2B5EF4-FFF2-40B4-BE49-F238E27FC236}">
                <a16:creationId xmlns:a16="http://schemas.microsoft.com/office/drawing/2014/main" id="{12A45A47-F989-4DD8-8A59-EFEAE35B4ED5}"/>
              </a:ext>
            </a:extLst>
          </p:cNvPr>
          <p:cNvSpPr/>
          <p:nvPr/>
        </p:nvSpPr>
        <p:spPr bwMode="gray">
          <a:xfrm>
            <a:off x="270000" y="364500"/>
            <a:ext cx="8604900" cy="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AU" sz="825" noProof="0"/>
          </a:p>
        </p:txBody>
      </p:sp>
    </p:spTree>
    <p:extLst>
      <p:ext uri="{BB962C8B-B14F-4D97-AF65-F5344CB8AC3E}">
        <p14:creationId xmlns:p14="http://schemas.microsoft.com/office/powerpoint/2010/main" val="230219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21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02500" indent="-202500" algn="l" defTabSz="685800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Font typeface="HelveticaNeueLT Pro 55 Roman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405000" indent="-202500" algn="l" defTabSz="685800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Font typeface="HelveticaNeueLT Pro 55 Roman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07500" indent="-202500" algn="l" defTabSz="685800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Font typeface="HelveticaNeueLT Pro 55 Roman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810000" indent="-202500" algn="l" defTabSz="685800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Font typeface="HelveticaNeueLT Pro 55 Roman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012500" indent="-202500" algn="l" defTabSz="685800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Font typeface="HelveticaNeueLT Pro 55 Roman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215000" indent="-202500" algn="l" defTabSz="685800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Font typeface="HelveticaNeueLT Pro 55 Roman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417500" indent="-202500" algn="l" defTabSz="685800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Font typeface="HelveticaNeueLT Pro 55 Roman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U"/>
      </a:defPPr>
      <a:lvl1pPr marL="0" indent="0" algn="l" defTabSz="685800" rtl="0" eaLnBrk="1" latinLnBrk="0" hangingPunct="1">
        <a:lnSpc>
          <a:spcPct val="100000"/>
        </a:lnSpc>
        <a:spcBef>
          <a:spcPts val="225"/>
        </a:spcBef>
        <a:buFont typeface="Arial" panose="020B0604020202020204" pitchFamily="34" charset="0"/>
        <a:buNone/>
        <a:defRPr sz="825" kern="1200">
          <a:solidFill>
            <a:schemeClr val="tx1"/>
          </a:solidFill>
          <a:latin typeface="+mn-lt"/>
          <a:ea typeface="+mn-ea"/>
          <a:cs typeface="+mn-cs"/>
        </a:defRPr>
      </a:lvl1pPr>
      <a:lvl2pPr marL="135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•"/>
        <a:defRPr sz="825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–"/>
        <a:defRPr sz="825" kern="1200">
          <a:solidFill>
            <a:schemeClr val="tx1"/>
          </a:solidFill>
          <a:latin typeface="+mn-lt"/>
          <a:ea typeface="+mn-ea"/>
          <a:cs typeface="+mn-cs"/>
        </a:defRPr>
      </a:lvl3pPr>
      <a:lvl4pPr marL="405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–"/>
        <a:defRPr sz="825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–"/>
        <a:defRPr sz="825" kern="1200">
          <a:solidFill>
            <a:schemeClr val="tx1"/>
          </a:solidFill>
          <a:latin typeface="+mn-lt"/>
          <a:ea typeface="+mn-ea"/>
          <a:cs typeface="+mn-cs"/>
        </a:defRPr>
      </a:lvl5pPr>
      <a:lvl6pPr marL="675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–"/>
        <a:defRPr sz="825" kern="1200">
          <a:solidFill>
            <a:schemeClr val="tx1"/>
          </a:solidFill>
          <a:latin typeface="+mn-lt"/>
          <a:ea typeface="+mn-ea"/>
          <a:cs typeface="+mn-cs"/>
        </a:defRPr>
      </a:lvl6pPr>
      <a:lvl7pPr marL="810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–"/>
        <a:defRPr sz="825" kern="1200">
          <a:solidFill>
            <a:schemeClr val="tx1"/>
          </a:solidFill>
          <a:latin typeface="+mn-lt"/>
          <a:ea typeface="+mn-ea"/>
          <a:cs typeface="+mn-cs"/>
        </a:defRPr>
      </a:lvl7pPr>
      <a:lvl8pPr marL="945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–"/>
        <a:defRPr sz="825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1"/>
        </a:buClr>
        <a:buFont typeface="HelveticaNeueLT Pro 55 Roman" panose="020B0604020202020204" pitchFamily="34" charset="0"/>
        <a:buChar char="–"/>
        <a:defRPr sz="8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cid:image002.jpg@01D18B3A.DACD0B90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4.jpeg"/><Relationship Id="rId4" Type="http://schemas.openxmlformats.org/officeDocument/2006/relationships/image" Target="../media/image13.png"/><Relationship Id="rId9" Type="http://schemas.openxmlformats.org/officeDocument/2006/relationships/image" Target="cid:image001.jpg@01D18B3A.DACD0B9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8.png"/><Relationship Id="rId7" Type="http://schemas.openxmlformats.org/officeDocument/2006/relationships/image" Target="cid:image002.jpg@01D18B3A.DACD0B9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cid:image001.jpg@01D18B3A.DACD0B90" TargetMode="Externa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4.jpeg"/><Relationship Id="rId10" Type="http://schemas.openxmlformats.org/officeDocument/2006/relationships/image" Target="../media/image24.png"/><Relationship Id="rId4" Type="http://schemas.openxmlformats.org/officeDocument/2006/relationships/image" Target="cid:image001.jpg@01D18B3A.DACD0B90" TargetMode="Externa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6.jpeg"/><Relationship Id="rId7" Type="http://schemas.openxmlformats.org/officeDocument/2006/relationships/image" Target="cid:image002.jpg@01D18B3A.DACD0B9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cid:image001.jpg@01D18B3A.DACD0B90" TargetMode="Externa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7.png"/><Relationship Id="rId7" Type="http://schemas.openxmlformats.org/officeDocument/2006/relationships/image" Target="cid:image002.jpg@01D18B3A.DACD0B9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cid:image001.jpg@01D18B3A.DACD0B90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18B3A.DACD0B9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cid:image002.jpg@01D18B3A.DACD0B90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2.jpeg"/><Relationship Id="rId7" Type="http://schemas.openxmlformats.org/officeDocument/2006/relationships/image" Target="cid:image002.jpg@01D18B3A.DACD0B9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cid:image001.jpg@01D18B3A.DACD0B90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4.jpeg"/><Relationship Id="rId7" Type="http://schemas.openxmlformats.org/officeDocument/2006/relationships/image" Target="cid:image001.jpg@01D18B3A.DACD0B9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36.jpeg"/><Relationship Id="rId10" Type="http://schemas.openxmlformats.org/officeDocument/2006/relationships/image" Target="../media/image5.jpeg"/><Relationship Id="rId4" Type="http://schemas.openxmlformats.org/officeDocument/2006/relationships/image" Target="../media/image35.jpeg"/><Relationship Id="rId9" Type="http://schemas.openxmlformats.org/officeDocument/2006/relationships/image" Target="cid:image002.jpg@01D18B3A.DACD0B9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18B3A.DACD0B90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cid:image002.jpg@01D18B3A.DACD0B90" TargetMode="Externa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8.png"/><Relationship Id="rId7" Type="http://schemas.openxmlformats.org/officeDocument/2006/relationships/image" Target="cid:image001.jpg@01D18B3A.DACD0B9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.jpeg"/><Relationship Id="rId4" Type="http://schemas.openxmlformats.org/officeDocument/2006/relationships/image" Target="../media/image39.jpeg"/><Relationship Id="rId9" Type="http://schemas.openxmlformats.org/officeDocument/2006/relationships/image" Target="cid:image002.jpg@01D18B3A.DACD0B90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cos.csiro.au/super-charging-australias-lithium-ion-battery-recycling-industry/" TargetMode="External"/><Relationship Id="rId13" Type="http://schemas.openxmlformats.org/officeDocument/2006/relationships/image" Target="../media/image5.jpeg"/><Relationship Id="rId3" Type="http://schemas.openxmlformats.org/officeDocument/2006/relationships/hyperlink" Target="https://www.mynrma.com.au/cars-and-driving/electric-vehicles" TargetMode="External"/><Relationship Id="rId7" Type="http://schemas.openxmlformats.org/officeDocument/2006/relationships/hyperlink" Target="https://www.aeva.asn.au/" TargetMode="External"/><Relationship Id="rId12" Type="http://schemas.openxmlformats.org/officeDocument/2006/relationships/image" Target="cid:image002.jpg@01D18B3A.DACD0B90" TargetMode="External"/><Relationship Id="rId2" Type="http://schemas.openxmlformats.org/officeDocument/2006/relationships/hyperlink" Target="https://thedriven.io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lectricvehiclecouncil.com.au/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transport.nsw.gov.au/projects/electric-vehicles/total-cost-of-ownership" TargetMode="External"/><Relationship Id="rId10" Type="http://schemas.openxmlformats.org/officeDocument/2006/relationships/image" Target="cid:image001.jpg@01D18B3A.DACD0B90" TargetMode="External"/><Relationship Id="rId4" Type="http://schemas.openxmlformats.org/officeDocument/2006/relationships/hyperlink" Target="https://www.randwick.nsw.gov.au/services/transport/electric-vehicle-charging-stations" TargetMode="External"/><Relationship Id="rId9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hyperlink" Target="https://aus01.safelinks.protection.outlook.com/?url=http%3A%2F%2Fwww.bettersydney.com.au%2F&amp;data=04%7C01%7CAnthony.Weinberg%40waverley.nsw.gov.au%7C6fd6cbaa59e343653b3308d98d2e1c90%7C39e5217c58a84c9c8980b166ed1df50e%7C0%7C0%7C637696053551813836%7CUnknown%7CTWFpbGZsb3d8eyJWIjoiMC4wLjAwMDAiLCJQIjoiV2luMzIiLCJBTiI6Ik1haWwiLCJXVCI6Mn0%3D%7C0&amp;sdata=6xItXtY9OwGqDohCjHLD7MS7fy2umpTram%2BjMB37v7c%3D&amp;reserved=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18B3A.DACD0B9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cid:image002.jpg@01D18B3A.DACD0B90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woollahra.nsw.gov.au/environment/sustainable_transport/electric_vehicle_charging_stations" TargetMode="External"/><Relationship Id="rId7" Type="http://schemas.openxmlformats.org/officeDocument/2006/relationships/image" Target="cid:image002.jpg@01D18B3A.DACD0B90" TargetMode="External"/><Relationship Id="rId2" Type="http://schemas.openxmlformats.org/officeDocument/2006/relationships/hyperlink" Target="https://www.randwick.nsw.gov.au/environment-and-sustainability/get-involved/sustainability-rebat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cid:image001.jpg@01D18B3A.DACD0B90" TargetMode="Externa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2.jpg@01D18B3A.DACD0B90" TargetMode="External"/><Relationship Id="rId5" Type="http://schemas.openxmlformats.org/officeDocument/2006/relationships/image" Target="../media/image4.jpeg"/><Relationship Id="rId4" Type="http://schemas.openxmlformats.org/officeDocument/2006/relationships/image" Target="cid:image001.jpg@01D18B3A.DACD0B9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jpeg"/><Relationship Id="rId7" Type="http://schemas.openxmlformats.org/officeDocument/2006/relationships/image" Target="cid:image002.jpg@01D18B3A.DACD0B9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cid:image001.jpg@01D18B3A.DACD0B90" TargetMode="Externa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.png"/><Relationship Id="rId7" Type="http://schemas.openxmlformats.org/officeDocument/2006/relationships/image" Target="cid:image002.jpg@01D18B3A.DACD0B9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cid:image001.jpg@01D18B3A.DACD0B90" TargetMode="Externa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E4025-D293-44B3-83E8-067DC25F9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Electric Vehicles &amp; Charging Stations</a:t>
            </a:r>
          </a:p>
        </p:txBody>
      </p:sp>
      <p:pic>
        <p:nvPicPr>
          <p:cNvPr id="12" name="Picture 11" descr="A person standing next to a blue car&#10;&#10;Description automatically generated with medium confidence">
            <a:extLst>
              <a:ext uri="{FF2B5EF4-FFF2-40B4-BE49-F238E27FC236}">
                <a16:creationId xmlns:a16="http://schemas.microsoft.com/office/drawing/2014/main" id="{A911D497-3670-423E-8870-2029E0371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5" r="10478"/>
          <a:stretch/>
        </p:blipFill>
        <p:spPr>
          <a:xfrm>
            <a:off x="2785273" y="0"/>
            <a:ext cx="6358727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B7D71C6-3144-4892-B007-9035077B83D8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17" name="Picture 3" descr="Waverley logo.jpg">
              <a:extLst>
                <a:ext uri="{FF2B5EF4-FFF2-40B4-BE49-F238E27FC236}">
                  <a16:creationId xmlns:a16="http://schemas.microsoft.com/office/drawing/2014/main" id="{2ABC6089-28CB-483D-A8AE-D3558096E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8" name="Picture 2" descr="Woollahra logo.jpg">
              <a:extLst>
                <a:ext uri="{FF2B5EF4-FFF2-40B4-BE49-F238E27FC236}">
                  <a16:creationId xmlns:a16="http://schemas.microsoft.com/office/drawing/2014/main" id="{2F611C47-89DD-4022-843A-CE462B5819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A9696BE6-E6CD-46E1-BC14-F1598941A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4904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193F2-F0D4-438B-B0F4-28CAEE7D5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Prices and Ranges</a:t>
            </a:r>
          </a:p>
          <a:p>
            <a:r>
              <a:rPr lang="en-AU" sz="800" b="0">
                <a:solidFill>
                  <a:schemeClr val="bg1"/>
                </a:solidFill>
              </a:rPr>
              <a:t>(excludes on-road costs and government subsidies)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sz="1400">
                <a:solidFill>
                  <a:schemeClr val="bg1"/>
                </a:solidFill>
              </a:rPr>
              <a:t>Hyundai </a:t>
            </a:r>
            <a:r>
              <a:rPr lang="en-AU" sz="1400" err="1">
                <a:solidFill>
                  <a:schemeClr val="bg1"/>
                </a:solidFill>
              </a:rPr>
              <a:t>Ioniq</a:t>
            </a:r>
            <a:r>
              <a:rPr lang="en-AU" sz="1400">
                <a:solidFill>
                  <a:schemeClr val="bg1"/>
                </a:solidFill>
              </a:rPr>
              <a:t>: 	</a:t>
            </a:r>
            <a:r>
              <a:rPr lang="en-AU" sz="1400" b="0">
                <a:solidFill>
                  <a:schemeClr val="bg1"/>
                </a:solidFill>
              </a:rPr>
              <a:t>$48,390 / 311 km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sz="1400">
                <a:solidFill>
                  <a:schemeClr val="bg1"/>
                </a:solidFill>
              </a:rPr>
              <a:t>Hyundai Kona: 	</a:t>
            </a:r>
            <a:r>
              <a:rPr lang="en-AU" sz="1400" b="0">
                <a:solidFill>
                  <a:schemeClr val="bg1"/>
                </a:solidFill>
              </a:rPr>
              <a:t>$60,140 / 449 km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sz="1400">
                <a:solidFill>
                  <a:schemeClr val="bg1"/>
                </a:solidFill>
              </a:rPr>
              <a:t>MG ZS: 		</a:t>
            </a:r>
            <a:r>
              <a:rPr lang="en-AU" sz="1400" b="0">
                <a:solidFill>
                  <a:schemeClr val="bg1"/>
                </a:solidFill>
              </a:rPr>
              <a:t>$40,990 / 263 km</a:t>
            </a:r>
            <a:endParaRPr lang="en-AU" sz="1400">
              <a:solidFill>
                <a:schemeClr val="bg1"/>
              </a:solidFill>
            </a:endParaRP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sz="1400">
                <a:solidFill>
                  <a:schemeClr val="bg1"/>
                </a:solidFill>
              </a:rPr>
              <a:t>Nissan Leaf: 	</a:t>
            </a:r>
            <a:r>
              <a:rPr lang="en-AU" sz="1400" b="0">
                <a:solidFill>
                  <a:schemeClr val="bg1"/>
                </a:solidFill>
              </a:rPr>
              <a:t>$49,990 / 270 km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sz="1400">
                <a:solidFill>
                  <a:schemeClr val="bg1"/>
                </a:solidFill>
              </a:rPr>
              <a:t>Tesla Model 3: 	</a:t>
            </a:r>
            <a:r>
              <a:rPr lang="en-AU" sz="1400" b="0">
                <a:solidFill>
                  <a:schemeClr val="bg1"/>
                </a:solidFill>
              </a:rPr>
              <a:t>$60,000 / 490 km</a:t>
            </a:r>
            <a:endParaRPr lang="en-AU" sz="1400">
              <a:solidFill>
                <a:schemeClr val="bg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Models &amp; Prices</a:t>
            </a:r>
          </a:p>
        </p:txBody>
      </p:sp>
      <p:pic>
        <p:nvPicPr>
          <p:cNvPr id="12" name="Picture 11" descr="A white car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8B586FE-26AD-4E04-9EA5-FE09E367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202" y="1379601"/>
            <a:ext cx="1148646" cy="706860"/>
          </a:xfrm>
          <a:prstGeom prst="rect">
            <a:avLst/>
          </a:prstGeom>
        </p:spPr>
      </p:pic>
      <p:pic>
        <p:nvPicPr>
          <p:cNvPr id="15" name="Picture 14" descr="A picture containing car, yellow, outdoor&#10;&#10;Description automatically generated">
            <a:extLst>
              <a:ext uri="{FF2B5EF4-FFF2-40B4-BE49-F238E27FC236}">
                <a16:creationId xmlns:a16="http://schemas.microsoft.com/office/drawing/2014/main" id="{B73C49C7-D180-44D3-9A7C-C1F850503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06" y="2124409"/>
            <a:ext cx="1001229" cy="602781"/>
          </a:xfrm>
          <a:prstGeom prst="rect">
            <a:avLst/>
          </a:prstGeom>
        </p:spPr>
      </p:pic>
      <p:pic>
        <p:nvPicPr>
          <p:cNvPr id="17" name="Picture 16" descr="A picture containing car, red, transport, roof&#10;&#10;Description automatically generated">
            <a:extLst>
              <a:ext uri="{FF2B5EF4-FFF2-40B4-BE49-F238E27FC236}">
                <a16:creationId xmlns:a16="http://schemas.microsoft.com/office/drawing/2014/main" id="{6F9444B9-FFD2-4C3E-AAF1-A411D3432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782" y="2824131"/>
            <a:ext cx="1353715" cy="763265"/>
          </a:xfrm>
          <a:prstGeom prst="rect">
            <a:avLst/>
          </a:prstGeom>
        </p:spPr>
      </p:pic>
      <p:pic>
        <p:nvPicPr>
          <p:cNvPr id="19" name="Picture 18" descr="A blu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EF686CC-3B6C-4D92-BE02-9FB75E8B8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09201" y="3252020"/>
            <a:ext cx="1274647" cy="924544"/>
          </a:xfrm>
          <a:prstGeom prst="rect">
            <a:avLst/>
          </a:prstGeom>
        </p:spPr>
      </p:pic>
      <p:pic>
        <p:nvPicPr>
          <p:cNvPr id="28" name="Picture 27" descr="A silver sports car&#10;&#10;Description automatically generated with medium confidence">
            <a:extLst>
              <a:ext uri="{FF2B5EF4-FFF2-40B4-BE49-F238E27FC236}">
                <a16:creationId xmlns:a16="http://schemas.microsoft.com/office/drawing/2014/main" id="{EB690D41-3D19-4E21-A6CC-36FAF48DF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306" y="4223340"/>
            <a:ext cx="1206595" cy="6188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2D2D33-B799-4026-BBCE-01993B1AE5A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11" name="Picture 3" descr="Waverley logo.jpg">
              <a:extLst>
                <a:ext uri="{FF2B5EF4-FFF2-40B4-BE49-F238E27FC236}">
                  <a16:creationId xmlns:a16="http://schemas.microsoft.com/office/drawing/2014/main" id="{21B07B16-51A4-45EC-9F10-EF25AF6D9A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r:link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3" name="Picture 2" descr="Woollahra logo.jpg">
              <a:extLst>
                <a:ext uri="{FF2B5EF4-FFF2-40B4-BE49-F238E27FC236}">
                  <a16:creationId xmlns:a16="http://schemas.microsoft.com/office/drawing/2014/main" id="{4BACEF48-AE9B-4B8F-8A28-D49EA3DA48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r:link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D9B108BB-BB14-45EF-BBA4-E055D0868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7237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702000"/>
            <a:ext cx="2522025" cy="1188000"/>
          </a:xfrm>
        </p:spPr>
        <p:txBody>
          <a:bodyPr/>
          <a:lstStyle/>
          <a:p>
            <a:r>
              <a:rPr lang="en-AU"/>
              <a:t>What makes </a:t>
            </a:r>
            <a:r>
              <a:rPr lang="en-AU" dirty="0"/>
              <a:t>EVs different?</a:t>
            </a:r>
            <a:br>
              <a:rPr lang="en-AU" dirty="0"/>
            </a:br>
            <a:endParaRPr lang="en-A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2D2D33-B799-4026-BBCE-01993B1AE5A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11" name="Picture 3" descr="Waverley logo.jpg">
              <a:extLst>
                <a:ext uri="{FF2B5EF4-FFF2-40B4-BE49-F238E27FC236}">
                  <a16:creationId xmlns:a16="http://schemas.microsoft.com/office/drawing/2014/main" id="{21B07B16-51A4-45EC-9F10-EF25AF6D9A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3" name="Picture 2" descr="Woollahra logo.jpg">
              <a:extLst>
                <a:ext uri="{FF2B5EF4-FFF2-40B4-BE49-F238E27FC236}">
                  <a16:creationId xmlns:a16="http://schemas.microsoft.com/office/drawing/2014/main" id="{4BACEF48-AE9B-4B8F-8A28-D49EA3DA48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D9B108BB-BB14-45EF-BBA4-E055D0868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37FE72-E828-4A69-9F9E-26C4BBC46965}"/>
              </a:ext>
            </a:extLst>
          </p:cNvPr>
          <p:cNvSpPr txBox="1"/>
          <p:nvPr/>
        </p:nvSpPr>
        <p:spPr>
          <a:xfrm>
            <a:off x="2921794" y="528638"/>
            <a:ext cx="3293268" cy="4262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Simpler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Quieter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Single gear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Regenerative breaking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Cheaper to run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Instantaneous torque –more fun to drive!</a:t>
            </a: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Less maintenance costs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Car learns as it goes –(Tesla only)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Safety –design features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CO2emissions comparison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chemeClr val="bg1"/>
                </a:solidFill>
                <a:ea typeface="+mn-lt"/>
                <a:cs typeface="+mn-lt"/>
              </a:rPr>
              <a:t>Less pollution (particulate matter)</a:t>
            </a: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B408AD7-6E90-4097-8995-764697377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945" y="330225"/>
            <a:ext cx="4143375" cy="22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6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193F2-F0D4-438B-B0F4-28CAEE7D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132" y="916313"/>
            <a:ext cx="5535000" cy="3523500"/>
          </a:xfrm>
        </p:spPr>
        <p:txBody>
          <a:bodyPr/>
          <a:lstStyle/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 dirty="0">
              <a:solidFill>
                <a:schemeClr val="tx1"/>
              </a:solidFill>
            </a:endParaRPr>
          </a:p>
          <a:p>
            <a:r>
              <a:rPr lang="en-AU" sz="1400" b="0" dirty="0">
                <a:solidFill>
                  <a:schemeClr val="bg1"/>
                </a:solidFill>
              </a:rPr>
              <a:t>Approximately </a:t>
            </a:r>
            <a:r>
              <a:rPr lang="en-AU" sz="1400" b="0" u="sng" dirty="0">
                <a:solidFill>
                  <a:schemeClr val="bg1"/>
                </a:solidFill>
              </a:rPr>
              <a:t>half the running cost</a:t>
            </a:r>
            <a:r>
              <a:rPr lang="en-AU" sz="1400" b="0" dirty="0">
                <a:solidFill>
                  <a:schemeClr val="bg1"/>
                </a:solidFill>
              </a:rPr>
              <a:t> for a small/medium passenger car due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bg1"/>
                </a:solidFill>
              </a:rPr>
              <a:t>Fuel is 70% cheaper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bg1"/>
                </a:solidFill>
              </a:rPr>
              <a:t>Regenerative breaking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bg1"/>
                </a:solidFill>
              </a:rPr>
              <a:t>Low maintenance and less fluids (20 moving parts vs 2,000)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r>
              <a:rPr lang="en-AU" sz="1400" b="0" dirty="0">
                <a:solidFill>
                  <a:schemeClr val="tx1"/>
                </a:solidFill>
              </a:rPr>
              <a:t>Approx. half running cost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Running Costs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8A7EC-EB21-4C5E-AF59-3A5EBE94A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05"/>
          <a:stretch/>
        </p:blipFill>
        <p:spPr>
          <a:xfrm>
            <a:off x="4263991" y="509119"/>
            <a:ext cx="3624735" cy="28841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D27801-B789-4385-8917-95EB6415664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8" name="Picture 3" descr="Waverley logo.jpg">
              <a:extLst>
                <a:ext uri="{FF2B5EF4-FFF2-40B4-BE49-F238E27FC236}">
                  <a16:creationId xmlns:a16="http://schemas.microsoft.com/office/drawing/2014/main" id="{E58DAE2D-34F8-4C28-A24D-3C2DB92E6F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9" name="Picture 2" descr="Woollahra logo.jpg">
              <a:extLst>
                <a:ext uri="{FF2B5EF4-FFF2-40B4-BE49-F238E27FC236}">
                  <a16:creationId xmlns:a16="http://schemas.microsoft.com/office/drawing/2014/main" id="{3806419F-5B7F-4232-A630-B3186DAA07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E8C55294-551B-46E9-97FD-485DF3E5E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115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193F2-F0D4-438B-B0F4-28CAEE7D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835" y="4470585"/>
            <a:ext cx="5990543" cy="3159067"/>
          </a:xfrm>
        </p:spPr>
        <p:txBody>
          <a:bodyPr/>
          <a:lstStyle/>
          <a:p>
            <a:endParaRPr lang="en-AU" sz="1400" b="0">
              <a:solidFill>
                <a:schemeClr val="tx1"/>
              </a:solidFill>
            </a:endParaRPr>
          </a:p>
          <a:p>
            <a:r>
              <a:rPr lang="en-AU" sz="1200" b="0" dirty="0">
                <a:solidFill>
                  <a:schemeClr val="bg1"/>
                </a:solidFill>
                <a:ea typeface="+mn-lt"/>
                <a:cs typeface="+mn-lt"/>
              </a:rPr>
              <a:t>https://www.transport.nsw.gov.au/projects/electric-vehicles/total-cost-of-ownership</a:t>
            </a:r>
            <a:endParaRPr lang="en-AU" sz="1200" dirty="0">
              <a:solidFill>
                <a:schemeClr val="bg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r>
              <a:rPr lang="en-AU" sz="1400" b="0" dirty="0">
                <a:solidFill>
                  <a:schemeClr val="tx1"/>
                </a:solidFill>
              </a:rPr>
              <a:t>Approx. half running cost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Paybacks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D27801-B789-4385-8917-95EB6415664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8" name="Picture 3" descr="Waverley logo.jpg">
              <a:extLst>
                <a:ext uri="{FF2B5EF4-FFF2-40B4-BE49-F238E27FC236}">
                  <a16:creationId xmlns:a16="http://schemas.microsoft.com/office/drawing/2014/main" id="{E58DAE2D-34F8-4C28-A24D-3C2DB92E6F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9" name="Picture 2" descr="Woollahra logo.jpg">
              <a:extLst>
                <a:ext uri="{FF2B5EF4-FFF2-40B4-BE49-F238E27FC236}">
                  <a16:creationId xmlns:a16="http://schemas.microsoft.com/office/drawing/2014/main" id="{3806419F-5B7F-4232-A630-B3186DAA07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E8C55294-551B-46E9-97FD-485DF3E5E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5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5D9AE094-9287-4B22-A84F-CD33A6498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6769" y="493711"/>
            <a:ext cx="6105939" cy="42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43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193F2-F0D4-438B-B0F4-28CAEE7D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449" y="4401312"/>
            <a:ext cx="5990543" cy="3159067"/>
          </a:xfrm>
        </p:spPr>
        <p:txBody>
          <a:bodyPr/>
          <a:lstStyle/>
          <a:p>
            <a:endParaRPr lang="en-AU" sz="1400" b="0">
              <a:solidFill>
                <a:schemeClr val="tx1"/>
              </a:solidFill>
            </a:endParaRPr>
          </a:p>
          <a:p>
            <a:r>
              <a:rPr lang="en-AU" sz="1200" b="0" dirty="0">
                <a:solidFill>
                  <a:schemeClr val="bg1"/>
                </a:solidFill>
                <a:ea typeface="+mn-lt"/>
                <a:cs typeface="+mn-lt"/>
              </a:rPr>
              <a:t>https://thedriven.io/2021/06/16/explainer-emissions-from-electric-vehicles-are-lower-than-petrol-cars-in-australia/</a:t>
            </a:r>
            <a:endParaRPr lang="en-AU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endParaRPr lang="en-AU" sz="1400" b="0">
              <a:solidFill>
                <a:schemeClr val="tx1"/>
              </a:solidFill>
            </a:endParaRPr>
          </a:p>
          <a:p>
            <a:r>
              <a:rPr lang="en-AU" sz="1400" b="0" dirty="0">
                <a:solidFill>
                  <a:schemeClr val="tx1"/>
                </a:solidFill>
              </a:rPr>
              <a:t>Approx. half running cost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23" y="459545"/>
            <a:ext cx="2322000" cy="1188000"/>
          </a:xfrm>
        </p:spPr>
        <p:txBody>
          <a:bodyPr/>
          <a:lstStyle/>
          <a:p>
            <a:r>
              <a:rPr lang="en-AU" dirty="0"/>
              <a:t>Emissions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D27801-B789-4385-8917-95EB6415664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8" name="Picture 3" descr="Waverley logo.jpg">
              <a:extLst>
                <a:ext uri="{FF2B5EF4-FFF2-40B4-BE49-F238E27FC236}">
                  <a16:creationId xmlns:a16="http://schemas.microsoft.com/office/drawing/2014/main" id="{E58DAE2D-34F8-4C28-A24D-3C2DB92E6F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9" name="Picture 2" descr="Woollahra logo.jpg">
              <a:extLst>
                <a:ext uri="{FF2B5EF4-FFF2-40B4-BE49-F238E27FC236}">
                  <a16:creationId xmlns:a16="http://schemas.microsoft.com/office/drawing/2014/main" id="{3806419F-5B7F-4232-A630-B3186DAA07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E8C55294-551B-46E9-97FD-485DF3E5E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4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5C01627A-D6A6-4535-8D2A-B3C9CE9DD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64" y="879550"/>
            <a:ext cx="7964630" cy="384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65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90DE53-CE46-4AE0-AE47-43DEA7D2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Batteries lifecycle and recycling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CC6791-7BA7-47E7-9336-29ADC018A64C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CF36375C-D0CF-494B-9530-49185D58F3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5AADA59A-80E4-4603-8598-B717839572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7C6CCDFE-C3AF-4F93-99CF-15FDAF1D2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0202138-2F22-434C-9FDF-0319F473E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6647" y="511500"/>
            <a:ext cx="5685920" cy="35234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Currently made from lithium-ion (like mobile phones).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Manufacturers like Nissan now expect EV batteries will outlast vehicles by 10-12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Current Tesla batteries degrade around 8-10% after driving 260,000kms (unusable after 70-80% degradation).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Typically 8-10 years warranty</a:t>
            </a:r>
            <a:r>
              <a:rPr lang="en-AU" sz="1400" b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tx1"/>
              </a:solidFill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6531E6B-3FF1-41FC-871B-769F79CDA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834" y="2614417"/>
            <a:ext cx="3165613" cy="24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7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193F2-F0D4-438B-B0F4-28CAEE7D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889" y="617678"/>
            <a:ext cx="5644891" cy="3523500"/>
          </a:xfrm>
        </p:spPr>
        <p:txBody>
          <a:bodyPr/>
          <a:lstStyle/>
          <a:p>
            <a:endParaRPr lang="en-AU" sz="1100">
              <a:solidFill>
                <a:schemeClr val="tx1"/>
              </a:solidFill>
            </a:endParaRPr>
          </a:p>
          <a:p>
            <a:r>
              <a:rPr lang="en-AU" sz="1400" b="0">
                <a:solidFill>
                  <a:schemeClr val="bg1"/>
                </a:solidFill>
              </a:rPr>
              <a:t>Phasing out internal combustion engines in Europe by 2030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endParaRPr lang="en-AU" sz="1400" b="0">
              <a:solidFill>
                <a:schemeClr val="bg1"/>
              </a:solidFill>
            </a:endParaRP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sz="1400" b="0">
                <a:solidFill>
                  <a:schemeClr val="bg1"/>
                </a:solidFill>
              </a:rPr>
              <a:t>Only selling EVs in Europe by the end of 2022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r>
              <a:rPr lang="en-AU" sz="1400" b="0">
                <a:solidFill>
                  <a:schemeClr val="bg1"/>
                </a:solidFill>
              </a:rPr>
              <a:t>15 new EV models by 2025</a:t>
            </a:r>
          </a:p>
          <a:p>
            <a:endParaRPr lang="en-AU" sz="1400" b="0">
              <a:solidFill>
                <a:schemeClr val="bg1"/>
              </a:solidFill>
            </a:endParaRPr>
          </a:p>
          <a:p>
            <a:endParaRPr lang="en-AU" sz="1400" b="0">
              <a:solidFill>
                <a:schemeClr val="bg1"/>
              </a:solidFill>
            </a:endParaRP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sz="1400" b="0">
                <a:solidFill>
                  <a:schemeClr val="bg1"/>
                </a:solidFill>
              </a:rPr>
              <a:t>A fully electric car company by 2030</a:t>
            </a:r>
          </a:p>
          <a:p>
            <a:endParaRPr lang="en-AU" sz="1600">
              <a:solidFill>
                <a:schemeClr val="accent5"/>
              </a:solidFill>
            </a:endParaRPr>
          </a:p>
          <a:p>
            <a:endParaRPr lang="en-AU" sz="1600">
              <a:solidFill>
                <a:schemeClr val="accent5"/>
              </a:solidFill>
            </a:endParaRPr>
          </a:p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99" y="702000"/>
            <a:ext cx="2688353" cy="1188000"/>
          </a:xfrm>
        </p:spPr>
        <p:txBody>
          <a:bodyPr/>
          <a:lstStyle/>
          <a:p>
            <a:r>
              <a:rPr lang="en-AU"/>
              <a:t>Industry Targets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F6E2FD-01FF-4295-A652-025BB72BFA06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6" name="Picture 3" descr="Waverley logo.jpg">
              <a:extLst>
                <a:ext uri="{FF2B5EF4-FFF2-40B4-BE49-F238E27FC236}">
                  <a16:creationId xmlns:a16="http://schemas.microsoft.com/office/drawing/2014/main" id="{806A2EAE-E335-46C5-B58F-9F675F8A6A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2" descr="Woollahra logo.jpg">
              <a:extLst>
                <a:ext uri="{FF2B5EF4-FFF2-40B4-BE49-F238E27FC236}">
                  <a16:creationId xmlns:a16="http://schemas.microsoft.com/office/drawing/2014/main" id="{6C0C913E-277E-4C6F-9C61-2ABC5D0AA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8512DEA0-8779-4F71-8E57-CCF634A0C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1026" name="Picture 2" descr="Ford of Britain - Wikipedia">
            <a:extLst>
              <a:ext uri="{FF2B5EF4-FFF2-40B4-BE49-F238E27FC236}">
                <a16:creationId xmlns:a16="http://schemas.microsoft.com/office/drawing/2014/main" id="{43422D95-2030-4FD1-9768-684A1230B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89" y="559096"/>
            <a:ext cx="853947" cy="3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2E34A97-1973-4799-8C7F-2B785C87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77" y="1678225"/>
            <a:ext cx="665653" cy="42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olvo Logo, HD Png, Meaning, Information">
            <a:extLst>
              <a:ext uri="{FF2B5EF4-FFF2-40B4-BE49-F238E27FC236}">
                <a16:creationId xmlns:a16="http://schemas.microsoft.com/office/drawing/2014/main" id="{189833BB-CC79-4EE1-A567-C0E09DFA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01" y="4178302"/>
            <a:ext cx="611489" cy="61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RTEC PIXAVI™ | Toyota-Logo">
            <a:extLst>
              <a:ext uri="{FF2B5EF4-FFF2-40B4-BE49-F238E27FC236}">
                <a16:creationId xmlns:a16="http://schemas.microsoft.com/office/drawing/2014/main" id="{C17B811A-73C0-4987-8D8A-14426090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17" y="2932333"/>
            <a:ext cx="555073" cy="4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151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2CF4BE8-A16A-4310-9D27-7398ED79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988" y="702000"/>
            <a:ext cx="5685920" cy="35234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$3000 rebate on first 25,000 EVs (under $70k) sold in NSW.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No stamp duty for EVs under $78k. All other EVs and plug-in hybrids no stamp duty from 2027 (or when EVs make up 30% of sales).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Road user charge from 2027 (or when EVs make up 30% of sales).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Use of car pool lanes and priority parking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Investing in EV Super Highways and Commuter Corridors in NSW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>
                <a:solidFill>
                  <a:schemeClr val="bg1"/>
                </a:solidFill>
              </a:rPr>
              <a:t>Increase EV sales to 52% by 2030–31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99" y="702000"/>
            <a:ext cx="2451685" cy="1188000"/>
          </a:xfrm>
        </p:spPr>
        <p:txBody>
          <a:bodyPr/>
          <a:lstStyle/>
          <a:p>
            <a:r>
              <a:rPr lang="en-AU"/>
              <a:t>NSW Electric Vehicle Strategy</a:t>
            </a:r>
            <a:br>
              <a:rPr lang="en-AU"/>
            </a:br>
            <a:r>
              <a:rPr lang="en-AU" b="0"/>
              <a:t>(Sept. 2021)</a:t>
            </a:r>
          </a:p>
        </p:txBody>
      </p:sp>
      <p:pic>
        <p:nvPicPr>
          <p:cNvPr id="9" name="Picture 2" descr="Breaking News Banner Png Transparent Background - Breaking News Text  Transparent , Free Transparent Clipart - ClipartKey">
            <a:extLst>
              <a:ext uri="{FF2B5EF4-FFF2-40B4-BE49-F238E27FC236}">
                <a16:creationId xmlns:a16="http://schemas.microsoft.com/office/drawing/2014/main" id="{2AAFCE99-43CC-4935-806D-9DF7D43B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43" y="3915261"/>
            <a:ext cx="2153265" cy="137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455387A-2142-4BCD-9B26-86D988250F1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7" name="Picture 3" descr="Waverley logo.jpg">
              <a:extLst>
                <a:ext uri="{FF2B5EF4-FFF2-40B4-BE49-F238E27FC236}">
                  <a16:creationId xmlns:a16="http://schemas.microsoft.com/office/drawing/2014/main" id="{38FF016B-6E93-434C-971C-603F709945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8" name="Picture 2" descr="Woollahra logo.jpg">
              <a:extLst>
                <a:ext uri="{FF2B5EF4-FFF2-40B4-BE49-F238E27FC236}">
                  <a16:creationId xmlns:a16="http://schemas.microsoft.com/office/drawing/2014/main" id="{2EB88B47-5527-43B5-AAA1-1862DEF7E4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3AC4EB1D-A8A3-402D-BC19-EC5B5B534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1578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E0226-BC1C-461D-AEDF-50479E7CD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Charging Stations</a:t>
            </a:r>
          </a:p>
        </p:txBody>
      </p:sp>
    </p:spTree>
    <p:extLst>
      <p:ext uri="{BB962C8B-B14F-4D97-AF65-F5344CB8AC3E}">
        <p14:creationId xmlns:p14="http://schemas.microsoft.com/office/powerpoint/2010/main" val="133575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Charging Types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2E6600-AE6A-4E73-B03D-626FEA9D7473}"/>
              </a:ext>
            </a:extLst>
          </p:cNvPr>
          <p:cNvGrpSpPr>
            <a:grpSpLocks noChangeAspect="1"/>
          </p:cNvGrpSpPr>
          <p:nvPr/>
        </p:nvGrpSpPr>
        <p:grpSpPr>
          <a:xfrm>
            <a:off x="3651623" y="1157931"/>
            <a:ext cx="5144171" cy="3380969"/>
            <a:chOff x="2263775" y="1020763"/>
            <a:chExt cx="4616450" cy="3034128"/>
          </a:xfrm>
        </p:grpSpPr>
        <p:pic>
          <p:nvPicPr>
            <p:cNvPr id="6" name="Picture 2" descr="How long does it take to charge an electric car?">
              <a:extLst>
                <a:ext uri="{FF2B5EF4-FFF2-40B4-BE49-F238E27FC236}">
                  <a16:creationId xmlns:a16="http://schemas.microsoft.com/office/drawing/2014/main" id="{C7A23916-C63E-4CAA-9DAC-9ED4C25E15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81"/>
            <a:stretch/>
          </p:blipFill>
          <p:spPr bwMode="auto">
            <a:xfrm>
              <a:off x="2263775" y="1020763"/>
              <a:ext cx="4616450" cy="290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ow long does it take to charge an electric car?">
              <a:extLst>
                <a:ext uri="{FF2B5EF4-FFF2-40B4-BE49-F238E27FC236}">
                  <a16:creationId xmlns:a16="http://schemas.microsoft.com/office/drawing/2014/main" id="{809E22A5-C446-4E4A-BBAD-052765EDCB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14" b="4449"/>
            <a:stretch/>
          </p:blipFill>
          <p:spPr bwMode="auto">
            <a:xfrm>
              <a:off x="2263775" y="1942311"/>
              <a:ext cx="4616450" cy="2112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531343-EB92-47B1-977A-EF9AC8BB274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9" name="Picture 3" descr="Waverley logo.jpg">
              <a:extLst>
                <a:ext uri="{FF2B5EF4-FFF2-40B4-BE49-F238E27FC236}">
                  <a16:creationId xmlns:a16="http://schemas.microsoft.com/office/drawing/2014/main" id="{2D31A56E-2593-4AEA-8646-AA65927DF7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0" name="Picture 2" descr="Woollahra logo.jpg">
              <a:extLst>
                <a:ext uri="{FF2B5EF4-FFF2-40B4-BE49-F238E27FC236}">
                  <a16:creationId xmlns:a16="http://schemas.microsoft.com/office/drawing/2014/main" id="{A792A498-70A2-4D12-8089-749576F49C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3C09D778-7E20-4681-B4F8-B46BF30E4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7AE8211-55FE-41D7-B474-D87F5C65C226}"/>
              </a:ext>
            </a:extLst>
          </p:cNvPr>
          <p:cNvSpPr/>
          <p:nvPr/>
        </p:nvSpPr>
        <p:spPr>
          <a:xfrm>
            <a:off x="5693135" y="636412"/>
            <a:ext cx="2003728" cy="416238"/>
          </a:xfrm>
          <a:prstGeom prst="wedgeEllipseCallout">
            <a:avLst>
              <a:gd name="adj1" fmla="val -38465"/>
              <a:gd name="adj2" fmla="val 191931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>
              <a:solidFill>
                <a:schemeClr val="bg1"/>
              </a:solidFill>
            </a:endParaRPr>
          </a:p>
          <a:p>
            <a:pPr algn="ctr"/>
            <a:r>
              <a:rPr lang="en-AU" sz="1050">
                <a:solidFill>
                  <a:schemeClr val="bg1"/>
                </a:solidFill>
              </a:rPr>
              <a:t>Council’s public EV charging network</a:t>
            </a:r>
          </a:p>
          <a:p>
            <a:pPr algn="ctr"/>
            <a:endParaRPr lang="en-AU" sz="105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D40E329-ABCE-4D32-888B-F44654C4BF79}"/>
              </a:ext>
            </a:extLst>
          </p:cNvPr>
          <p:cNvSpPr/>
          <p:nvPr/>
        </p:nvSpPr>
        <p:spPr>
          <a:xfrm>
            <a:off x="2931423" y="4646170"/>
            <a:ext cx="2003728" cy="416238"/>
          </a:xfrm>
          <a:prstGeom prst="wedgeEllipseCallout">
            <a:avLst>
              <a:gd name="adj1" fmla="val 46456"/>
              <a:gd name="adj2" fmla="val -13663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>
                <a:solidFill>
                  <a:schemeClr val="bg1"/>
                </a:solidFill>
              </a:rPr>
              <a:t>80% of charging is done from home!</a:t>
            </a:r>
          </a:p>
        </p:txBody>
      </p:sp>
    </p:spTree>
    <p:extLst>
      <p:ext uri="{BB962C8B-B14F-4D97-AF65-F5344CB8AC3E}">
        <p14:creationId xmlns:p14="http://schemas.microsoft.com/office/powerpoint/2010/main" val="69285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32245D-1486-4E52-A6A1-6A1CD92AD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Timing: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9729038-E221-44D5-9587-CCE4F3581F7F}"/>
              </a:ext>
            </a:extLst>
          </p:cNvPr>
          <p:cNvSpPr txBox="1">
            <a:spLocks/>
          </p:cNvSpPr>
          <p:nvPr/>
        </p:nvSpPr>
        <p:spPr>
          <a:xfrm>
            <a:off x="3328987" y="702000"/>
            <a:ext cx="5644891" cy="35235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2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2500" indent="-202500" algn="l" defTabSz="685800" rtl="0" eaLnBrk="1" latinLnBrk="0" hangingPunct="1">
              <a:lnSpc>
                <a:spcPct val="100000"/>
              </a:lnSpc>
              <a:spcBef>
                <a:spcPts val="1350"/>
              </a:spcBef>
              <a:buClr>
                <a:schemeClr val="tx2"/>
              </a:buClr>
              <a:buFont typeface="HelveticaNeueLT Pro 55 Roman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5000" indent="-202500" algn="l" defTabSz="685800" rtl="0" eaLnBrk="1" latinLnBrk="0" hangingPunct="1">
              <a:lnSpc>
                <a:spcPct val="100000"/>
              </a:lnSpc>
              <a:spcBef>
                <a:spcPts val="1350"/>
              </a:spcBef>
              <a:buClr>
                <a:schemeClr val="tx2"/>
              </a:buClr>
              <a:buFont typeface="HelveticaNeueLT Pro 55 Roman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7500" indent="-202500" algn="l" defTabSz="685800" rtl="0" eaLnBrk="1" latinLnBrk="0" hangingPunct="1">
              <a:lnSpc>
                <a:spcPct val="100000"/>
              </a:lnSpc>
              <a:spcBef>
                <a:spcPts val="1350"/>
              </a:spcBef>
              <a:buClr>
                <a:schemeClr val="tx2"/>
              </a:buClr>
              <a:buFont typeface="HelveticaNeueLT Pro 55 Roman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0000" indent="-202500" algn="l" defTabSz="685800" rtl="0" eaLnBrk="1" latinLnBrk="0" hangingPunct="1">
              <a:lnSpc>
                <a:spcPct val="100000"/>
              </a:lnSpc>
              <a:spcBef>
                <a:spcPts val="1350"/>
              </a:spcBef>
              <a:buClr>
                <a:schemeClr val="tx2"/>
              </a:buClr>
              <a:buFont typeface="HelveticaNeueLT Pro 55 Roman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2500" indent="-202500" algn="l" defTabSz="685800" rtl="0" eaLnBrk="1" latinLnBrk="0" hangingPunct="1">
              <a:lnSpc>
                <a:spcPct val="100000"/>
              </a:lnSpc>
              <a:spcBef>
                <a:spcPts val="1350"/>
              </a:spcBef>
              <a:buClr>
                <a:schemeClr val="tx2"/>
              </a:buClr>
              <a:buFont typeface="HelveticaNeueLT Pro 55 Roman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5000" indent="-202500" algn="l" defTabSz="685800" rtl="0" eaLnBrk="1" latinLnBrk="0" hangingPunct="1">
              <a:lnSpc>
                <a:spcPct val="100000"/>
              </a:lnSpc>
              <a:spcBef>
                <a:spcPts val="1350"/>
              </a:spcBef>
              <a:buClr>
                <a:schemeClr val="tx2"/>
              </a:buClr>
              <a:buFont typeface="HelveticaNeueLT Pro 55 Roman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17500" indent="-202500" algn="l" defTabSz="685800" rtl="0" eaLnBrk="1" latinLnBrk="0" hangingPunct="1">
              <a:lnSpc>
                <a:spcPct val="100000"/>
              </a:lnSpc>
              <a:spcBef>
                <a:spcPts val="1350"/>
              </a:spcBef>
              <a:buClr>
                <a:schemeClr val="tx2"/>
              </a:buClr>
              <a:buFont typeface="HelveticaNeueLT Pro 55 Roman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1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</a:rPr>
              <a:t>Intro: </a:t>
            </a:r>
            <a:r>
              <a:rPr lang="en-AU" sz="1400" b="0">
                <a:solidFill>
                  <a:schemeClr val="tx1"/>
                </a:solidFill>
              </a:rPr>
              <a:t>5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</a:rPr>
              <a:t>EVs: </a:t>
            </a:r>
            <a:r>
              <a:rPr lang="en-AU" sz="1400" b="0">
                <a:solidFill>
                  <a:schemeClr val="tx1"/>
                </a:solidFill>
              </a:rPr>
              <a:t>15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</a:rPr>
              <a:t>Charging: </a:t>
            </a:r>
            <a:r>
              <a:rPr lang="en-AU" sz="1400" b="0">
                <a:solidFill>
                  <a:schemeClr val="tx1"/>
                </a:solidFill>
              </a:rPr>
              <a:t>15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</a:rPr>
              <a:t>Case Study: </a:t>
            </a:r>
            <a:r>
              <a:rPr lang="en-AU" sz="1400" b="0">
                <a:solidFill>
                  <a:schemeClr val="tx1"/>
                </a:solidFill>
              </a:rPr>
              <a:t>10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</a:rPr>
              <a:t>Questions: </a:t>
            </a:r>
            <a:r>
              <a:rPr lang="en-AU" sz="1400" b="0">
                <a:solidFill>
                  <a:schemeClr val="tx1"/>
                </a:solidFill>
              </a:rPr>
              <a:t>15 mins</a:t>
            </a:r>
            <a:endParaRPr lang="en-AU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>
              <a:solidFill>
                <a:schemeClr val="tx1"/>
              </a:solidFill>
            </a:endParaRPr>
          </a:p>
          <a:p>
            <a:endParaRPr lang="en-AU" sz="1600">
              <a:solidFill>
                <a:schemeClr val="accent5"/>
              </a:solidFill>
            </a:endParaRPr>
          </a:p>
          <a:p>
            <a:endParaRPr lang="en-AU" sz="1600">
              <a:solidFill>
                <a:schemeClr val="accent5"/>
              </a:solidFill>
            </a:endParaRPr>
          </a:p>
          <a:p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9B63CE-F1B1-4DF9-A03B-A18E605C68BE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6" name="Picture 3" descr="Waverley logo.jpg">
              <a:extLst>
                <a:ext uri="{FF2B5EF4-FFF2-40B4-BE49-F238E27FC236}">
                  <a16:creationId xmlns:a16="http://schemas.microsoft.com/office/drawing/2014/main" id="{825B65E9-C344-4AA6-B24D-16B0F425DA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2" descr="Woollahra logo.jpg">
              <a:extLst>
                <a:ext uri="{FF2B5EF4-FFF2-40B4-BE49-F238E27FC236}">
                  <a16:creationId xmlns:a16="http://schemas.microsoft.com/office/drawing/2014/main" id="{F0360A59-4279-4840-9238-F236D88C9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007DDCC6-2DF3-4A01-8647-0FB03AF40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7820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Charging Types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531343-EB92-47B1-977A-EF9AC8BB274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9" name="Picture 3" descr="Waverley logo.jpg">
              <a:extLst>
                <a:ext uri="{FF2B5EF4-FFF2-40B4-BE49-F238E27FC236}">
                  <a16:creationId xmlns:a16="http://schemas.microsoft.com/office/drawing/2014/main" id="{2D31A56E-2593-4AEA-8646-AA65927DF7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0" name="Picture 2" descr="Woollahra logo.jpg">
              <a:extLst>
                <a:ext uri="{FF2B5EF4-FFF2-40B4-BE49-F238E27FC236}">
                  <a16:creationId xmlns:a16="http://schemas.microsoft.com/office/drawing/2014/main" id="{A792A498-70A2-4D12-8089-749576F49C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3C09D778-7E20-4681-B4F8-B46BF30E4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334811-8C5A-48D7-AB24-EB5227C1B5D1}"/>
              </a:ext>
            </a:extLst>
          </p:cNvPr>
          <p:cNvSpPr txBox="1"/>
          <p:nvPr/>
        </p:nvSpPr>
        <p:spPr>
          <a:xfrm>
            <a:off x="3226378" y="914400"/>
            <a:ext cx="933449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Level 1 7kW AC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205F0-989D-4281-AA53-B4795F266DEC}"/>
              </a:ext>
            </a:extLst>
          </p:cNvPr>
          <p:cNvSpPr txBox="1"/>
          <p:nvPr/>
        </p:nvSpPr>
        <p:spPr>
          <a:xfrm>
            <a:off x="2923309" y="3564082"/>
            <a:ext cx="137506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16" name="Picture 16" descr="A picture containing arranged&#10;&#10;Description automatically generated">
            <a:extLst>
              <a:ext uri="{FF2B5EF4-FFF2-40B4-BE49-F238E27FC236}">
                <a16:creationId xmlns:a16="http://schemas.microsoft.com/office/drawing/2014/main" id="{7ACA9F65-D790-499E-BC2B-1651ECCFC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8923" y="88909"/>
            <a:ext cx="3193473" cy="2411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AF217D-6DCE-4A11-BD3A-0B800CF83D34}"/>
              </a:ext>
            </a:extLst>
          </p:cNvPr>
          <p:cNvSpPr txBox="1"/>
          <p:nvPr/>
        </p:nvSpPr>
        <p:spPr>
          <a:xfrm>
            <a:off x="3226378" y="3503468"/>
            <a:ext cx="93344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Level 2  7-22kW AC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18" name="Picture 18" descr="A picture containing fence, outdoor, tree, parked&#10;&#10;Description automatically generated">
            <a:extLst>
              <a:ext uri="{FF2B5EF4-FFF2-40B4-BE49-F238E27FC236}">
                <a16:creationId xmlns:a16="http://schemas.microsoft.com/office/drawing/2014/main" id="{464A9E76-15BB-4904-BC46-3FEBE31697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03" t="41289" b="2387"/>
          <a:stretch/>
        </p:blipFill>
        <p:spPr>
          <a:xfrm>
            <a:off x="4572001" y="2764455"/>
            <a:ext cx="4137070" cy="22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92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Charging Types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531343-EB92-47B1-977A-EF9AC8BB2749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9" name="Picture 3" descr="Waverley logo.jpg">
              <a:extLst>
                <a:ext uri="{FF2B5EF4-FFF2-40B4-BE49-F238E27FC236}">
                  <a16:creationId xmlns:a16="http://schemas.microsoft.com/office/drawing/2014/main" id="{2D31A56E-2593-4AEA-8646-AA65927DF7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0" name="Picture 2" descr="Woollahra logo.jpg">
              <a:extLst>
                <a:ext uri="{FF2B5EF4-FFF2-40B4-BE49-F238E27FC236}">
                  <a16:creationId xmlns:a16="http://schemas.microsoft.com/office/drawing/2014/main" id="{A792A498-70A2-4D12-8089-749576F49C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3C09D778-7E20-4681-B4F8-B46BF30E4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F05423F7-3172-4097-9B0D-1679C86AE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003" y="2834183"/>
            <a:ext cx="4668982" cy="2102304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6E858E3B-3F16-43D3-AFA8-D335D7BD6C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536" y="88538"/>
            <a:ext cx="3661065" cy="2481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334811-8C5A-48D7-AB24-EB5227C1B5D1}"/>
              </a:ext>
            </a:extLst>
          </p:cNvPr>
          <p:cNvSpPr txBox="1"/>
          <p:nvPr/>
        </p:nvSpPr>
        <p:spPr>
          <a:xfrm>
            <a:off x="2926341" y="907256"/>
            <a:ext cx="933449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Fast Charging 50kW DC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205F0-989D-4281-AA53-B4795F266DEC}"/>
              </a:ext>
            </a:extLst>
          </p:cNvPr>
          <p:cNvSpPr txBox="1"/>
          <p:nvPr/>
        </p:nvSpPr>
        <p:spPr>
          <a:xfrm>
            <a:off x="2923309" y="3564082"/>
            <a:ext cx="137506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Segoe UI"/>
                <a:ea typeface="+mn-lt"/>
                <a:cs typeface="Segoe UI"/>
              </a:rPr>
              <a:t>Ultra-Fast Charging </a:t>
            </a:r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350kW DC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0005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193F2-F0D4-438B-B0F4-28CAEE7D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963" y="-26662"/>
            <a:ext cx="2931963" cy="3523500"/>
          </a:xfrm>
        </p:spPr>
        <p:txBody>
          <a:bodyPr/>
          <a:lstStyle/>
          <a:p>
            <a:pPr marL="285750" indent="-285750" eaLnBrk="1" hangingPunct="1">
              <a:buSzPct val="117000"/>
              <a:buFont typeface="Arial" panose="020B0604020202020204" pitchFamily="34" charset="0"/>
              <a:buChar char="•"/>
              <a:defRPr/>
            </a:pPr>
            <a:endParaRPr lang="en-AU" altLang="en-US" sz="1400" b="0">
              <a:solidFill>
                <a:schemeClr val="tx1"/>
              </a:solidFill>
            </a:endParaRPr>
          </a:p>
          <a:p>
            <a:pPr eaLnBrk="1" hangingPunct="1">
              <a:buSzPct val="117000"/>
              <a:defRPr/>
            </a:pPr>
            <a:endParaRPr lang="en-AU" altLang="en-US" sz="1400" b="0">
              <a:solidFill>
                <a:schemeClr val="bg1"/>
              </a:solidFill>
            </a:endParaRPr>
          </a:p>
          <a:p>
            <a:pPr marL="285750" indent="-285750">
              <a:buSzPct val="117000"/>
              <a:buFont typeface="Arial" panose="020B0604020202020204" pitchFamily="34" charset="0"/>
              <a:buChar char="•"/>
              <a:defRPr/>
            </a:pPr>
            <a:r>
              <a:rPr lang="en-AU" altLang="en-US" sz="1400" b="0" dirty="0">
                <a:solidFill>
                  <a:schemeClr val="bg1"/>
                </a:solidFill>
              </a:rPr>
              <a:t>8 charging stations </a:t>
            </a:r>
            <a:r>
              <a:rPr lang="en-AU" sz="1400" b="0" dirty="0">
                <a:solidFill>
                  <a:schemeClr val="bg1"/>
                </a:solidFill>
                <a:ea typeface="+mn-lt"/>
                <a:cs typeface="+mn-lt"/>
              </a:rPr>
              <a:t>Level 2 </a:t>
            </a:r>
            <a:r>
              <a:rPr lang="en-AU" altLang="en-US" sz="1400" b="0" dirty="0">
                <a:solidFill>
                  <a:schemeClr val="bg1"/>
                </a:solidFill>
              </a:rPr>
              <a:t> </a:t>
            </a:r>
          </a:p>
          <a:p>
            <a:pPr marL="285750" indent="-285750" eaLnBrk="1" hangingPunct="1">
              <a:buSzPct val="117000"/>
              <a:buFont typeface="Arial" panose="020B0604020202020204" pitchFamily="34" charset="0"/>
              <a:buChar char="•"/>
              <a:defRPr/>
            </a:pPr>
            <a:r>
              <a:rPr lang="en-AU" altLang="en-US" sz="1400" b="0" dirty="0">
                <a:solidFill>
                  <a:schemeClr val="bg1"/>
                </a:solidFill>
              </a:rPr>
              <a:t>Approx. $10 / 2 hrs for 300 km</a:t>
            </a:r>
          </a:p>
          <a:p>
            <a:pPr marL="285750" indent="-285750">
              <a:buSzPct val="117000"/>
              <a:buFont typeface="Arial" panose="020B0604020202020204" pitchFamily="34" charset="0"/>
              <a:buChar char="•"/>
              <a:defRPr/>
            </a:pPr>
            <a:r>
              <a:rPr lang="en-AU" altLang="en-US" sz="1400" b="0" dirty="0">
                <a:solidFill>
                  <a:schemeClr val="bg1"/>
                </a:solidFill>
              </a:rPr>
              <a:t>BYO charging cables</a:t>
            </a:r>
          </a:p>
          <a:p>
            <a:pPr marL="285750" indent="-285750">
              <a:buSzPct val="117000"/>
              <a:buFont typeface="Arial" panose="020B0604020202020204" pitchFamily="34" charset="0"/>
              <a:buChar char="•"/>
              <a:defRPr/>
            </a:pPr>
            <a:r>
              <a:rPr lang="en-AU" altLang="en-US" sz="1400" b="0" dirty="0">
                <a:solidFill>
                  <a:schemeClr val="bg1"/>
                </a:solidFill>
              </a:rPr>
              <a:t>Usage grew 400% in FY21 (2,500 charging sessions)</a:t>
            </a:r>
          </a:p>
          <a:p>
            <a:pPr marL="285750" indent="-285750" eaLnBrk="1" hangingPunct="1">
              <a:buSzPct val="117000"/>
              <a:buFont typeface="Arial" panose="020B0604020202020204" pitchFamily="34" charset="0"/>
              <a:buChar char="•"/>
              <a:defRPr/>
            </a:pPr>
            <a:endParaRPr lang="en-AU" altLang="en-US" sz="1400" b="0">
              <a:solidFill>
                <a:schemeClr val="tx1"/>
              </a:solidFill>
            </a:endParaRPr>
          </a:p>
          <a:p>
            <a:pPr marL="285750" indent="-285750" eaLnBrk="1" hangingPunct="1">
              <a:buSzPct val="117000"/>
              <a:buFont typeface="Arial" panose="020B0604020202020204" pitchFamily="34" charset="0"/>
              <a:buChar char="•"/>
              <a:defRPr/>
            </a:pPr>
            <a:endParaRPr lang="en-AU" altLang="en-US" sz="1400" b="0">
              <a:solidFill>
                <a:schemeClr val="tx1"/>
              </a:solidFill>
            </a:endParaRPr>
          </a:p>
          <a:p>
            <a:pPr marL="285750" indent="-285750" eaLnBrk="1" hangingPunct="1">
              <a:buSzPct val="117000"/>
              <a:buFont typeface="Arial" panose="020B0604020202020204" pitchFamily="34" charset="0"/>
              <a:buChar char="•"/>
              <a:defRPr/>
            </a:pPr>
            <a:endParaRPr lang="en-AU" altLang="en-US" sz="1400" b="0">
              <a:solidFill>
                <a:schemeClr val="tx1"/>
              </a:solidFill>
            </a:endParaRPr>
          </a:p>
          <a:p>
            <a:pPr marL="285750" indent="-285750" eaLnBrk="1" hangingPunct="1">
              <a:buSzPct val="117000"/>
              <a:buFont typeface="Arial" panose="020B0604020202020204" pitchFamily="34" charset="0"/>
              <a:buChar char="•"/>
              <a:defRPr/>
            </a:pPr>
            <a:endParaRPr lang="en-AU" altLang="en-US" sz="1400" b="0">
              <a:solidFill>
                <a:schemeClr val="tx1"/>
              </a:solidFill>
            </a:endParaRPr>
          </a:p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702000"/>
            <a:ext cx="2261085" cy="1188000"/>
          </a:xfrm>
        </p:spPr>
        <p:txBody>
          <a:bodyPr/>
          <a:lstStyle/>
          <a:p>
            <a:r>
              <a:rPr lang="en-AU"/>
              <a:t>Eastern Suburbs EV Charging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EB488A-AE6A-47AD-A9B4-E1A99428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19" y="2161769"/>
            <a:ext cx="2158259" cy="28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4AB495-2F74-43A3-9C86-6980926439CF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7" name="Picture 3" descr="Waverley logo.jpg">
              <a:extLst>
                <a:ext uri="{FF2B5EF4-FFF2-40B4-BE49-F238E27FC236}">
                  <a16:creationId xmlns:a16="http://schemas.microsoft.com/office/drawing/2014/main" id="{99D90183-4CDD-4F0D-BE1B-6F9E61DF5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8" name="Picture 2" descr="Woollahra logo.jpg">
              <a:extLst>
                <a:ext uri="{FF2B5EF4-FFF2-40B4-BE49-F238E27FC236}">
                  <a16:creationId xmlns:a16="http://schemas.microsoft.com/office/drawing/2014/main" id="{5ACBAF10-365B-4BAE-8085-A1D792F2AD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788B972A-6832-40D2-A233-BCC0B681C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AA49073C-5288-4D53-B825-E76F4EBC94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8846" y="700088"/>
            <a:ext cx="248424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39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38DFCE-5257-4DA8-8D50-A06238076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1562" y="2849496"/>
            <a:ext cx="2832000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1D698-3820-478C-9118-F5AD6FB5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340" y="2849496"/>
            <a:ext cx="2835953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486496F6-4C55-407C-B55B-A222178DDF7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3" t="29772" r="11925" b="11093"/>
          <a:stretch/>
        </p:blipFill>
        <p:spPr>
          <a:xfrm>
            <a:off x="4015166" y="447750"/>
            <a:ext cx="3934651" cy="21240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C6A2169-C41B-49BC-99ED-90E8A433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702000"/>
            <a:ext cx="2261085" cy="1188000"/>
          </a:xfrm>
        </p:spPr>
        <p:txBody>
          <a:bodyPr/>
          <a:lstStyle/>
          <a:p>
            <a:r>
              <a:rPr lang="en-AU"/>
              <a:t>Charging Problems and Barriers</a:t>
            </a:r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1E337F-3EC4-4643-BFA7-FDB958C29F5B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13" name="Picture 3" descr="Waverley logo.jpg">
              <a:extLst>
                <a:ext uri="{FF2B5EF4-FFF2-40B4-BE49-F238E27FC236}">
                  <a16:creationId xmlns:a16="http://schemas.microsoft.com/office/drawing/2014/main" id="{E78E829C-83D6-4B67-9E74-3B356F5EEC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4" name="Picture 2" descr="Woollahra logo.jpg">
              <a:extLst>
                <a:ext uri="{FF2B5EF4-FFF2-40B4-BE49-F238E27FC236}">
                  <a16:creationId xmlns:a16="http://schemas.microsoft.com/office/drawing/2014/main" id="{269273F7-7C1A-4F82-AC4D-31D787BBF5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r:link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52572122-2559-4FC8-996D-4762C0C63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88736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F120D-58AA-45FF-992E-800943D7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err="1"/>
              <a:t>Plugshare</a:t>
            </a:r>
            <a:endParaRPr lang="en-A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EFE759-BE14-4889-8A23-A7E2E3A04F0D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B76F8764-A539-4F1D-9A0E-CA2EBAE525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11E915D2-C927-4CFA-A6B5-8B7FF30708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C56613A7-1FEF-416A-B2E3-F6FE72516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6B92D4F-8E50-4F97-8C07-C2ED6B81C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251" y="456679"/>
            <a:ext cx="5624274" cy="436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0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702000"/>
            <a:ext cx="2523260" cy="1188000"/>
          </a:xfrm>
        </p:spPr>
        <p:txBody>
          <a:bodyPr/>
          <a:lstStyle/>
          <a:p>
            <a:r>
              <a:rPr lang="en-AU"/>
              <a:t>What's Next?</a:t>
            </a:r>
            <a:br>
              <a:rPr lang="en-AU"/>
            </a:br>
            <a:br>
              <a:rPr lang="en-AU"/>
            </a:br>
            <a:endParaRPr lang="en-AU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7E5907-BB4A-47CB-BEE2-8A794A4267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479" y="-15750"/>
            <a:ext cx="3398521" cy="263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CD8DA1-F8E8-4DC9-98C2-D177CBAAE3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689" y="-15750"/>
            <a:ext cx="3166907" cy="2623500"/>
          </a:xfrm>
          <a:prstGeom prst="rect">
            <a:avLst/>
          </a:prstGeom>
        </p:spPr>
      </p:pic>
      <p:pic>
        <p:nvPicPr>
          <p:cNvPr id="2054" name="Picture 6" descr="How much does it cost to set up an EV Charging Station? - EVSE Australia">
            <a:extLst>
              <a:ext uri="{FF2B5EF4-FFF2-40B4-BE49-F238E27FC236}">
                <a16:creationId xmlns:a16="http://schemas.microsoft.com/office/drawing/2014/main" id="{0A11E4FE-2226-4F4B-9D4A-DDC21019F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7"/>
          <a:stretch/>
        </p:blipFill>
        <p:spPr bwMode="auto">
          <a:xfrm>
            <a:off x="2845690" y="2607750"/>
            <a:ext cx="2523260" cy="25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0AA7BF8-ECE4-42A5-8D68-B5D2E18ACC90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14" name="Picture 3" descr="Waverley logo.jpg">
              <a:extLst>
                <a:ext uri="{FF2B5EF4-FFF2-40B4-BE49-F238E27FC236}">
                  <a16:creationId xmlns:a16="http://schemas.microsoft.com/office/drawing/2014/main" id="{230C40A3-67F1-4FD4-ACDA-380C73245A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5" name="Picture 2" descr="Woollahra logo.jpg">
              <a:extLst>
                <a:ext uri="{FF2B5EF4-FFF2-40B4-BE49-F238E27FC236}">
                  <a16:creationId xmlns:a16="http://schemas.microsoft.com/office/drawing/2014/main" id="{52293254-A233-4951-BF93-2E800BE697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r:link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48122B47-BBA8-4785-913F-36EA2A7C3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2" name="Picture 3" descr="A picture containing text, outdoor, parked, meter&#10;&#10;Description automatically generated">
            <a:extLst>
              <a:ext uri="{FF2B5EF4-FFF2-40B4-BE49-F238E27FC236}">
                <a16:creationId xmlns:a16="http://schemas.microsoft.com/office/drawing/2014/main" id="{42579758-87A0-4387-8953-E905543EDD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2161" y="2628486"/>
            <a:ext cx="3778526" cy="25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88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310AEB-CA72-4CB8-BBD4-4231D4DA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718" y="782020"/>
            <a:ext cx="4856478" cy="33026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Driven</a:t>
            </a:r>
            <a:endParaRPr lang="en-AU" sz="14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NRMA – Electric Vehicles</a:t>
            </a:r>
            <a:endParaRPr lang="en-AU" sz="14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Electric vehicle charging in Apartments (webinar)</a:t>
            </a:r>
            <a:endParaRPr lang="en-AU" sz="1400" b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Total cost of ownership of an EV</a:t>
            </a:r>
            <a:endParaRPr lang="en-AU" sz="1400" b="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Electric Vehicle Council</a:t>
            </a:r>
            <a:endParaRPr lang="en-AU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rgbClr val="6BBBAE"/>
                </a:solidFill>
                <a:hlinkClick r:id="rId7"/>
              </a:rPr>
              <a:t>AEVA</a:t>
            </a:r>
            <a:endParaRPr lang="en-AU" sz="1400" b="0" dirty="0">
              <a:solidFill>
                <a:srgbClr val="6BBBA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Battery recycling</a:t>
            </a:r>
            <a:endParaRPr lang="en-AU" sz="1400" b="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084699-B3ED-4771-9049-43318CBB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Resources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02671B-0A40-47B7-AD36-3F7DA9B79280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8B9D1EAF-28C7-41DC-960A-E1376FF5E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r:link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F164435B-A04D-4F95-A16D-9FF67E4CBA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r:link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E606A868-2BCA-48E2-AA8E-C7E905AA2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68984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E0226-BC1C-461D-AEDF-50479E7CD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3615" y="961823"/>
            <a:ext cx="6984900" cy="3510000"/>
          </a:xfrm>
        </p:spPr>
        <p:txBody>
          <a:bodyPr/>
          <a:lstStyle/>
          <a:p>
            <a:r>
              <a:rPr lang="en-AU"/>
              <a:t>Case Study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425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sky, outdoor, person, car&#10;&#10;Description automatically generated">
            <a:extLst>
              <a:ext uri="{FF2B5EF4-FFF2-40B4-BE49-F238E27FC236}">
                <a16:creationId xmlns:a16="http://schemas.microsoft.com/office/drawing/2014/main" id="{550AF381-344B-4DB6-BE7B-ECADC6C6D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289" y="109104"/>
            <a:ext cx="3520570" cy="234856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30CBF39-DCE3-4FE3-B6D1-4DEC9384ACE1}"/>
              </a:ext>
            </a:extLst>
          </p:cNvPr>
          <p:cNvSpPr>
            <a:spLocks noGrp="1"/>
          </p:cNvSpPr>
          <p:nvPr/>
        </p:nvSpPr>
        <p:spPr bwMode="gray">
          <a:xfrm>
            <a:off x="169987" y="201938"/>
            <a:ext cx="4150800" cy="4859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400" b="0">
                <a:solidFill>
                  <a:schemeClr val="bg1"/>
                </a:solidFill>
                <a:ea typeface="+mj-lt"/>
                <a:cs typeface="+mj-lt"/>
              </a:rPr>
              <a:t>Robin Mellon </a:t>
            </a:r>
            <a:endParaRPr lang="en-AU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AU" sz="2400" b="0">
                <a:solidFill>
                  <a:schemeClr val="bg1"/>
                </a:solidFill>
                <a:ea typeface="+mj-lt"/>
                <a:cs typeface="+mj-lt"/>
              </a:rPr>
              <a:t>CEO, Better Sydney </a:t>
            </a:r>
            <a:endParaRPr lang="en-AU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AU" sz="2400" b="0">
                <a:solidFill>
                  <a:schemeClr val="bg1"/>
                </a:solidFill>
                <a:ea typeface="+mj-lt"/>
                <a:cs typeface="+mj-lt"/>
              </a:rPr>
              <a:t>W: </a:t>
            </a:r>
            <a:r>
              <a:rPr lang="en-AU" sz="2400" b="0" dirty="0">
                <a:solidFill>
                  <a:schemeClr val="bg1"/>
                </a:solidFill>
                <a:ea typeface="+mj-lt"/>
                <a:cs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www.bettersydney.com.au</a:t>
            </a:r>
            <a:r>
              <a:rPr lang="en-AU" sz="2400" b="0">
                <a:solidFill>
                  <a:schemeClr val="bg1"/>
                </a:solidFill>
                <a:ea typeface="+mj-lt"/>
                <a:cs typeface="+mj-lt"/>
              </a:rPr>
              <a:t> T: @bettersydney</a:t>
            </a:r>
            <a:r>
              <a:rPr lang="en-AU" sz="2400" b="0" dirty="0">
                <a:solidFill>
                  <a:schemeClr val="bg1"/>
                </a:solidFill>
                <a:ea typeface="+mj-lt"/>
                <a:cs typeface="+mj-lt"/>
              </a:rPr>
              <a:t> </a:t>
            </a:r>
            <a:endParaRPr lang="en-AU" sz="2400">
              <a:solidFill>
                <a:schemeClr val="bg1"/>
              </a:solidFill>
            </a:endParaRPr>
          </a:p>
          <a:p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D8A2FAE-890C-4B46-B6C3-E14A72AFD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9" y="2776537"/>
            <a:ext cx="3264694" cy="769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5F39410-820F-4594-8A10-8C42E8FDAEF5}"/>
              </a:ext>
            </a:extLst>
          </p:cNvPr>
          <p:cNvGrpSpPr/>
          <p:nvPr/>
        </p:nvGrpSpPr>
        <p:grpSpPr>
          <a:xfrm>
            <a:off x="4672014" y="2594047"/>
            <a:ext cx="4150518" cy="2351134"/>
            <a:chOff x="3643313" y="2765496"/>
            <a:chExt cx="2743200" cy="139387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3A1E19D-D464-4B0F-BF5D-EE9D288A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3313" y="2765496"/>
              <a:ext cx="2743200" cy="369745"/>
            </a:xfrm>
            <a:prstGeom prst="rect">
              <a:avLst/>
            </a:prstGeom>
          </p:spPr>
        </p:pic>
        <p:pic>
          <p:nvPicPr>
            <p:cNvPr id="10" name="Picture 10" descr="Text, timeline&#10;&#10;Description automatically generated">
              <a:extLst>
                <a:ext uri="{FF2B5EF4-FFF2-40B4-BE49-F238E27FC236}">
                  <a16:creationId xmlns:a16="http://schemas.microsoft.com/office/drawing/2014/main" id="{D4A70CE6-EBB6-41BD-B410-3DECD87C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3313" y="3112970"/>
              <a:ext cx="2743200" cy="1046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051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FBDCD0-6B02-49B0-BEFB-3D89B7C88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AU" sz="1800" b="0">
                <a:solidFill>
                  <a:schemeClr val="bg1"/>
                </a:solidFill>
                <a:ea typeface="+mn-lt"/>
                <a:cs typeface="+mn-lt"/>
              </a:rPr>
              <a:t>So which EV do you have, and why did you buy it? </a:t>
            </a:r>
            <a:endParaRPr lang="en-US" sz="18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AU" sz="1800" b="0">
                <a:solidFill>
                  <a:schemeClr val="bg1"/>
                </a:solidFill>
                <a:ea typeface="+mn-lt"/>
                <a:cs typeface="+mn-lt"/>
              </a:rPr>
              <a:t>Where do you usually charge it? </a:t>
            </a: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AU" sz="1800" b="0">
                <a:solidFill>
                  <a:schemeClr val="bg1"/>
                </a:solidFill>
                <a:ea typeface="+mn-lt"/>
                <a:cs typeface="+mn-lt"/>
              </a:rPr>
              <a:t>How far do you usually drive it, and what's the furthest you've taken it? </a:t>
            </a: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AU" sz="1800" b="0">
                <a:solidFill>
                  <a:schemeClr val="bg1"/>
                </a:solidFill>
                <a:ea typeface="+mn-lt"/>
                <a:cs typeface="+mn-lt"/>
              </a:rPr>
              <a:t>Do you ever get 'range anxiety' - worrying you'll not have enough charge to get there? </a:t>
            </a: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AU" sz="1800" b="0">
                <a:solidFill>
                  <a:schemeClr val="bg1"/>
                </a:solidFill>
                <a:ea typeface="+mn-lt"/>
                <a:cs typeface="+mn-lt"/>
              </a:rPr>
              <a:t>How long does it usually take to charge up? </a:t>
            </a: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AU" sz="1800" b="0">
                <a:solidFill>
                  <a:schemeClr val="bg1"/>
                </a:solidFill>
                <a:ea typeface="+mn-lt"/>
                <a:cs typeface="+mn-lt"/>
              </a:rPr>
              <a:t>What differences have you noticed in costs so far? </a:t>
            </a:r>
            <a:endParaRPr lang="en-AU" sz="180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AU" sz="1800" b="0">
                <a:solidFill>
                  <a:schemeClr val="bg1"/>
                </a:solidFill>
                <a:ea typeface="+mn-lt"/>
                <a:cs typeface="+mn-lt"/>
              </a:rPr>
              <a:t>What are the biggest three differences you've noticed since buying an EV? </a:t>
            </a:r>
            <a:endParaRPr lang="en-AU" sz="1800">
              <a:solidFill>
                <a:schemeClr val="bg1"/>
              </a:solidFill>
            </a:endParaRPr>
          </a:p>
          <a:p>
            <a:endParaRPr lang="en-AU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10DEB6-9963-4EF9-9A16-8AAE057533AC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9636B9EC-3E14-438A-A7C5-2D04BD2AF6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AA401D63-E672-41E5-B680-A20F3AABC9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17973BA7-BBB4-4E4B-9E35-D0D47D1FF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0E84035A-02AC-487A-AB3F-13F639F4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 </a:t>
            </a:r>
          </a:p>
        </p:txBody>
      </p:sp>
    </p:spTree>
    <p:extLst>
      <p:ext uri="{BB962C8B-B14F-4D97-AF65-F5344CB8AC3E}">
        <p14:creationId xmlns:p14="http://schemas.microsoft.com/office/powerpoint/2010/main" val="166195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3B79D-4772-4864-B2E6-0E012706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Content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A6EEF3-8861-4684-B862-CC406A9BF736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ABC17385-ECF4-42A5-A855-9739529DAD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FA1562B3-F2CA-4EDD-BFD4-EFC5CF671D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F8E8331B-C407-43B5-9B33-078D8B0DD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CA45F962-B619-47F6-9711-2DDD5085E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913" y="630438"/>
            <a:ext cx="5535000" cy="35235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AU">
                <a:solidFill>
                  <a:schemeClr val="bg1"/>
                </a:solidFill>
              </a:rPr>
              <a:t>Electric Vehicles</a:t>
            </a:r>
          </a:p>
          <a:p>
            <a:pPr marL="457200" indent="-457200">
              <a:buAutoNum type="arabicPeriod"/>
            </a:pPr>
            <a:endParaRPr lang="en-AU" sz="10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AU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AU">
                <a:solidFill>
                  <a:schemeClr val="bg1"/>
                </a:solidFill>
              </a:rPr>
              <a:t>Charging Stations</a:t>
            </a:r>
          </a:p>
          <a:p>
            <a:pPr marL="457200" indent="-457200">
              <a:buAutoNum type="arabicPeriod"/>
            </a:pPr>
            <a:endParaRPr lang="en-AU" sz="10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AU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AU">
                <a:solidFill>
                  <a:schemeClr val="bg1"/>
                </a:solidFill>
              </a:rPr>
              <a:t>Case Study</a:t>
            </a:r>
          </a:p>
          <a:p>
            <a:pPr marL="457200" indent="-457200">
              <a:buAutoNum type="arabicPeriod"/>
            </a:pPr>
            <a:endParaRPr lang="en-AU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AU">
                <a:solidFill>
                  <a:schemeClr val="bg1"/>
                </a:solidFill>
              </a:rPr>
              <a:t>Council Programs</a:t>
            </a:r>
          </a:p>
          <a:p>
            <a:pPr marL="457200" indent="-457200">
              <a:buAutoNum type="arabicPeriod"/>
            </a:pPr>
            <a:endParaRPr lang="en-AU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AU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570586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E0226-BC1C-461D-AEDF-50479E7CD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Council Programs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122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FBDCD0-6B02-49B0-BEFB-3D89B7C88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999" y="516978"/>
            <a:ext cx="6123717" cy="2052001"/>
          </a:xfrm>
        </p:spPr>
        <p:txBody>
          <a:bodyPr/>
          <a:lstStyle/>
          <a:p>
            <a:r>
              <a:rPr lang="en-AU"/>
              <a:t>All</a:t>
            </a:r>
            <a:endParaRPr lang="en-US"/>
          </a:p>
          <a:p>
            <a:pPr marL="285750" indent="-285750">
              <a:buChar char="•"/>
            </a:pPr>
            <a:r>
              <a:rPr lang="en-AU" sz="1400" b="0">
                <a:solidFill>
                  <a:schemeClr val="accent1">
                    <a:lumMod val="75000"/>
                  </a:schemeClr>
                </a:solidFill>
              </a:rPr>
              <a:t>Increasing the number of EV charging stations – including fast DC charging and supporting residents without offstreet parking</a:t>
            </a:r>
            <a:endParaRPr lang="en-AU" sz="14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Char char="•"/>
            </a:pPr>
            <a:r>
              <a:rPr lang="en-AU" sz="1400" b="0">
                <a:solidFill>
                  <a:schemeClr val="accent1">
                    <a:lumMod val="75000"/>
                  </a:schemeClr>
                </a:solidFill>
              </a:rPr>
              <a:t>Fleet transition to EVs</a:t>
            </a:r>
            <a:endParaRPr lang="en-AU" sz="1400" b="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AU" dirty="0"/>
          </a:p>
          <a:p>
            <a:r>
              <a:rPr lang="en-AU"/>
              <a:t>Randwick: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accent1">
                    <a:lumMod val="75000"/>
                  </a:schemeClr>
                </a:solidFill>
              </a:rPr>
              <a:t>Rebates for EV Charger installations. Visit </a:t>
            </a:r>
            <a:r>
              <a:rPr lang="en-AU" sz="1400" b="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Sustainability Rebates</a:t>
            </a:r>
            <a:endParaRPr lang="en-AU" sz="1400" b="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400" b="0">
              <a:solidFill>
                <a:srgbClr val="92D050"/>
              </a:solidFill>
            </a:endParaRPr>
          </a:p>
          <a:p>
            <a:r>
              <a:rPr lang="en-AU" dirty="0"/>
              <a:t>Waverley: </a:t>
            </a:r>
          </a:p>
          <a:p>
            <a:pPr marL="285750" indent="-285750">
              <a:buFont typeface="Arial"/>
              <a:buChar char="•"/>
            </a:pPr>
            <a:r>
              <a:rPr lang="en-AU" sz="1400" b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Provisions in DCP for charging stations in new multi-dwelling housing</a:t>
            </a:r>
            <a:endParaRPr lang="en-AU" sz="14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AU" sz="1400" b="0" dirty="0">
                <a:solidFill>
                  <a:schemeClr val="accent1">
                    <a:lumMod val="75000"/>
                  </a:schemeClr>
                </a:solidFill>
              </a:rPr>
              <a:t>Educate on the provision of charging stations at apartment buildings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en-AU" sz="1400" b="0">
              <a:solidFill>
                <a:schemeClr val="accent1">
                  <a:lumMod val="75000"/>
                </a:schemeClr>
              </a:solidFill>
            </a:endParaRPr>
          </a:p>
          <a:p>
            <a:endParaRPr lang="en-AU" sz="1400" b="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AU" sz="1400" b="0">
              <a:solidFill>
                <a:schemeClr val="bg1"/>
              </a:solidFill>
            </a:endParaRPr>
          </a:p>
          <a:p>
            <a:r>
              <a:rPr lang="en-AU" dirty="0"/>
              <a:t>Woollahra: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Provisions in DCP for charging stations in new multi-dwelling housing</a:t>
            </a:r>
            <a:endParaRPr lang="en-AU" sz="1400" dirty="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See </a:t>
            </a:r>
            <a:r>
              <a:rPr lang="en-AU" sz="1400" b="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Council's website</a:t>
            </a:r>
            <a:r>
              <a:rPr lang="en-AU" sz="1400" b="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for more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40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400" b="0">
              <a:solidFill>
                <a:srgbClr val="92D05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FE6933-5539-4FBB-A08F-D4250292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Local EV Initiatives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10DEB6-9963-4EF9-9A16-8AAE057533AC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9636B9EC-3E14-438A-A7C5-2D04BD2AF6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AA401D63-E672-41E5-B680-A20F3AABC9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17973BA7-BBB4-4E4B-9E35-D0D47D1FF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45015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E0226-BC1C-461D-AEDF-50479E7CD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Questions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458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E0226-BC1C-461D-AEDF-50479E7CD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Electric Vehicles</a:t>
            </a:r>
          </a:p>
        </p:txBody>
      </p:sp>
    </p:spTree>
    <p:extLst>
      <p:ext uri="{BB962C8B-B14F-4D97-AF65-F5344CB8AC3E}">
        <p14:creationId xmlns:p14="http://schemas.microsoft.com/office/powerpoint/2010/main" val="217656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3B79D-4772-4864-B2E6-0E012706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Why Electric Vehicles?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A6EEF3-8861-4684-B862-CC406A9BF736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ABC17385-ECF4-42A5-A855-9739529DAD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FA1562B3-F2CA-4EDD-BFD4-EFC5CF671D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F8E8331B-C407-43B5-9B33-078D8B0DD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9BD8A0-7D9B-4C48-AFE2-C813CACA8B3B}"/>
              </a:ext>
            </a:extLst>
          </p:cNvPr>
          <p:cNvGrpSpPr/>
          <p:nvPr/>
        </p:nvGrpSpPr>
        <p:grpSpPr>
          <a:xfrm>
            <a:off x="3269739" y="1443201"/>
            <a:ext cx="2604522" cy="2613262"/>
            <a:chOff x="4082299" y="1469036"/>
            <a:chExt cx="2604522" cy="2613262"/>
          </a:xfrm>
        </p:grpSpPr>
        <p:pic>
          <p:nvPicPr>
            <p:cNvPr id="12" name="Picture 11" descr="Chart, pie chart&#10;&#10;Description automatically generated">
              <a:extLst>
                <a:ext uri="{FF2B5EF4-FFF2-40B4-BE49-F238E27FC236}">
                  <a16:creationId xmlns:a16="http://schemas.microsoft.com/office/drawing/2014/main" id="{E6A748AD-6EF5-4BB5-9AA0-D70AC3A9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954" t="19511" r="31019" b="4182"/>
            <a:stretch/>
          </p:blipFill>
          <p:spPr>
            <a:xfrm>
              <a:off x="4082299" y="1469036"/>
              <a:ext cx="2604522" cy="2613262"/>
            </a:xfrm>
            <a:prstGeom prst="ellipse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BD2378-80BF-41B2-AF38-83081B8070B9}"/>
                </a:ext>
              </a:extLst>
            </p:cNvPr>
            <p:cNvSpPr txBox="1"/>
            <p:nvPr/>
          </p:nvSpPr>
          <p:spPr>
            <a:xfrm>
              <a:off x="5837640" y="2669163"/>
              <a:ext cx="769545" cy="3770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b="1"/>
                <a:t>Electricity</a:t>
              </a:r>
            </a:p>
            <a:p>
              <a:pPr algn="ctr"/>
              <a:r>
                <a:rPr lang="en-AU"/>
                <a:t>55%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2EA069-64F6-4A7F-B6AD-C82E5B611525}"/>
                </a:ext>
              </a:extLst>
            </p:cNvPr>
            <p:cNvSpPr txBox="1"/>
            <p:nvPr/>
          </p:nvSpPr>
          <p:spPr>
            <a:xfrm>
              <a:off x="4280609" y="3116396"/>
              <a:ext cx="769545" cy="3770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b="1"/>
                <a:t>Transport</a:t>
              </a:r>
            </a:p>
            <a:p>
              <a:pPr algn="ctr"/>
              <a:r>
                <a:rPr lang="en-AU"/>
                <a:t>20%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7AE06D-0E6B-4D5C-BE0C-6C6E23110F32}"/>
                </a:ext>
              </a:extLst>
            </p:cNvPr>
            <p:cNvSpPr txBox="1"/>
            <p:nvPr/>
          </p:nvSpPr>
          <p:spPr>
            <a:xfrm>
              <a:off x="4280610" y="2150494"/>
              <a:ext cx="769545" cy="3770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b="1"/>
                <a:t>Waste</a:t>
              </a:r>
            </a:p>
            <a:p>
              <a:pPr algn="ctr"/>
              <a:r>
                <a:rPr lang="en-AU"/>
                <a:t>18%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FAC4E5-A775-4F7A-862A-B38ECCF042E8}"/>
                </a:ext>
              </a:extLst>
            </p:cNvPr>
            <p:cNvSpPr txBox="1"/>
            <p:nvPr/>
          </p:nvSpPr>
          <p:spPr>
            <a:xfrm>
              <a:off x="4783162" y="1632440"/>
              <a:ext cx="769545" cy="3770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AU" b="1"/>
                <a:t>Gas</a:t>
              </a:r>
            </a:p>
            <a:p>
              <a:pPr algn="ctr"/>
              <a:r>
                <a:rPr lang="en-AU"/>
                <a:t>9%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E7A980-A35E-46C2-A2F5-97F565E63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1925" y="968721"/>
            <a:ext cx="2536082" cy="37994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42133C-8FAF-4D05-BF02-9EDC7C8A0B0A}"/>
              </a:ext>
            </a:extLst>
          </p:cNvPr>
          <p:cNvSpPr txBox="1"/>
          <p:nvPr/>
        </p:nvSpPr>
        <p:spPr>
          <a:xfrm>
            <a:off x="3269739" y="521796"/>
            <a:ext cx="2604522" cy="377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Eastern Suburbs Emissions by Source</a:t>
            </a:r>
          </a:p>
          <a:p>
            <a:pPr algn="ctr"/>
            <a:r>
              <a:rPr lang="en-AU">
                <a:solidFill>
                  <a:schemeClr val="bg1"/>
                </a:solidFill>
              </a:rPr>
              <a:t>(2019/20)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694E90-A6BC-45F0-A698-B488834D343D}"/>
              </a:ext>
            </a:extLst>
          </p:cNvPr>
          <p:cNvSpPr txBox="1"/>
          <p:nvPr/>
        </p:nvSpPr>
        <p:spPr>
          <a:xfrm>
            <a:off x="6281924" y="521796"/>
            <a:ext cx="2536081" cy="377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Eastern Suburbs Travel by Suburb</a:t>
            </a:r>
          </a:p>
          <a:p>
            <a:pPr algn="ctr"/>
            <a:r>
              <a:rPr lang="en-AU">
                <a:solidFill>
                  <a:schemeClr val="bg1"/>
                </a:solidFill>
              </a:rPr>
              <a:t>(2019/20)</a:t>
            </a:r>
          </a:p>
        </p:txBody>
      </p:sp>
    </p:spTree>
    <p:extLst>
      <p:ext uri="{BB962C8B-B14F-4D97-AF65-F5344CB8AC3E}">
        <p14:creationId xmlns:p14="http://schemas.microsoft.com/office/powerpoint/2010/main" val="189411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3B79D-4772-4864-B2E6-0E012706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Why Electric Vehicles?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A6EEF3-8861-4684-B862-CC406A9BF736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ABC17385-ECF4-42A5-A855-9739529DAD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FA1562B3-F2CA-4EDD-BFD4-EFC5CF671D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F8E8331B-C407-43B5-9B33-078D8B0DD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342133C-8FAF-4D05-BF02-9EDC7C8A0B0A}"/>
              </a:ext>
            </a:extLst>
          </p:cNvPr>
          <p:cNvSpPr txBox="1"/>
          <p:nvPr/>
        </p:nvSpPr>
        <p:spPr>
          <a:xfrm>
            <a:off x="4377020" y="514652"/>
            <a:ext cx="2604522" cy="37702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Electric Vehicle Ownership by Suburb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(2020)</a:t>
            </a:r>
          </a:p>
        </p:txBody>
      </p:sp>
      <p:pic>
        <p:nvPicPr>
          <p:cNvPr id="2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3DC1EF63-D257-469D-BEC0-05D02F823E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7959" b="9217"/>
          <a:stretch/>
        </p:blipFill>
        <p:spPr>
          <a:xfrm>
            <a:off x="3633995" y="894555"/>
            <a:ext cx="5071276" cy="41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7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3B79D-4772-4864-B2E6-0E012706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Eastern Suburbs EV Survey</a:t>
            </a:r>
            <a:br>
              <a:rPr lang="en-AU"/>
            </a:br>
            <a:endParaRPr lang="en-A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A6EEF3-8861-4684-B862-CC406A9BF736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5" name="Picture 3" descr="Waverley logo.jpg">
              <a:extLst>
                <a:ext uri="{FF2B5EF4-FFF2-40B4-BE49-F238E27FC236}">
                  <a16:creationId xmlns:a16="http://schemas.microsoft.com/office/drawing/2014/main" id="{ABC17385-ECF4-42A5-A855-9739529DAD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6" name="Picture 2" descr="Woollahra logo.jpg">
              <a:extLst>
                <a:ext uri="{FF2B5EF4-FFF2-40B4-BE49-F238E27FC236}">
                  <a16:creationId xmlns:a16="http://schemas.microsoft.com/office/drawing/2014/main" id="{FA1562B3-F2CA-4EDD-BFD4-EFC5CF671D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r:link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F8E8331B-C407-43B5-9B33-078D8B0DD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pic>
        <p:nvPicPr>
          <p:cNvPr id="2" name="Picture 7" descr="Text&#10;&#10;Description automatically generated">
            <a:extLst>
              <a:ext uri="{FF2B5EF4-FFF2-40B4-BE49-F238E27FC236}">
                <a16:creationId xmlns:a16="http://schemas.microsoft.com/office/drawing/2014/main" id="{FE27078D-807C-4868-BC38-F0AF656AB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034145" y="547275"/>
            <a:ext cx="5611924" cy="148475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77FEE-5A60-41F7-AA6A-C89415B282F1}"/>
              </a:ext>
            </a:extLst>
          </p:cNvPr>
          <p:cNvSpPr txBox="1"/>
          <p:nvPr/>
        </p:nvSpPr>
        <p:spPr>
          <a:xfrm>
            <a:off x="3054004" y="2253283"/>
            <a:ext cx="5575974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300"/>
              </a:spcAft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1,186 respondents</a:t>
            </a:r>
          </a:p>
          <a:p>
            <a:pPr marL="285750" indent="-285750">
              <a:spcAft>
                <a:spcPts val="300"/>
              </a:spcAft>
              <a:buChar char="•"/>
            </a:pPr>
            <a:r>
              <a:rPr lang="en-US" sz="1600">
                <a:solidFill>
                  <a:schemeClr val="bg1"/>
                </a:solidFill>
              </a:rPr>
              <a:t>79% are considering purchasing an EV when they buy their next car 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Char char="•"/>
            </a:pPr>
            <a:r>
              <a:rPr lang="en-US" sz="1600">
                <a:solidFill>
                  <a:schemeClr val="bg1"/>
                </a:solidFill>
              </a:rPr>
              <a:t>86% wanted  Council to facilitate more EV charging 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Char char="•"/>
            </a:pPr>
            <a:r>
              <a:rPr lang="en-US" sz="1600" dirty="0">
                <a:solidFill>
                  <a:schemeClr val="bg1"/>
                </a:solidFill>
              </a:rPr>
              <a:t>79% 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said the increased availability in public EV charging stations in the </a:t>
            </a:r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eastern suburbs would  influence their decision to purchase an EV </a:t>
            </a:r>
            <a:endParaRPr lang="en-US" sz="16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spcAft>
                <a:spcPts val="300"/>
              </a:spcAft>
              <a:buChar char="•"/>
            </a:pPr>
            <a:r>
              <a:rPr lang="en-US" sz="1600" dirty="0">
                <a:solidFill>
                  <a:schemeClr val="bg1"/>
                </a:solidFill>
              </a:rPr>
              <a:t>43% don't 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have access to a garage, carport or parking space where there is a power point or electrical connection nearby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9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Types</a:t>
            </a:r>
            <a:br>
              <a:rPr lang="en-AU"/>
            </a:br>
            <a:endParaRPr lang="en-AU"/>
          </a:p>
        </p:txBody>
      </p:sp>
      <p:pic>
        <p:nvPicPr>
          <p:cNvPr id="3076" name="Picture 4" descr="Types of Electric Vehicles – Do You Know Them All? - ŠKODA Storyboard">
            <a:extLst>
              <a:ext uri="{FF2B5EF4-FFF2-40B4-BE49-F238E27FC236}">
                <a16:creationId xmlns:a16="http://schemas.microsoft.com/office/drawing/2014/main" id="{8D79B83A-5CB6-403F-912E-4AD300BF6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54" y="1067344"/>
            <a:ext cx="5798246" cy="31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B0C472-B0CC-4D05-9664-1543052FAC65}"/>
              </a:ext>
            </a:extLst>
          </p:cNvPr>
          <p:cNvSpPr/>
          <p:nvPr/>
        </p:nvSpPr>
        <p:spPr>
          <a:xfrm>
            <a:off x="6545003" y="1067344"/>
            <a:ext cx="2328997" cy="316387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err="1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CAA365-C850-4D2A-908E-934C337576B3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18" name="Picture 3" descr="Waverley logo.jpg">
              <a:extLst>
                <a:ext uri="{FF2B5EF4-FFF2-40B4-BE49-F238E27FC236}">
                  <a16:creationId xmlns:a16="http://schemas.microsoft.com/office/drawing/2014/main" id="{80C1AB62-7DD7-4A93-9789-F7B9D4517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9" name="Picture 2" descr="Woollahra logo.jpg">
              <a:extLst>
                <a:ext uri="{FF2B5EF4-FFF2-40B4-BE49-F238E27FC236}">
                  <a16:creationId xmlns:a16="http://schemas.microsoft.com/office/drawing/2014/main" id="{10EC380A-CDB3-4368-B4B7-6D8A719B41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20" name="Picture 19" descr="Logo, company name&#10;&#10;Description automatically generated">
              <a:extLst>
                <a:ext uri="{FF2B5EF4-FFF2-40B4-BE49-F238E27FC236}">
                  <a16:creationId xmlns:a16="http://schemas.microsoft.com/office/drawing/2014/main" id="{FEB605F0-F708-4CE0-9479-321CB0CF3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8563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BF9073-C1CE-44B7-AFF1-E6B74092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Market Update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F6BA7-8C4C-429C-9CEF-E3A079287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"/>
          <a:stretch/>
        </p:blipFill>
        <p:spPr>
          <a:xfrm>
            <a:off x="3495637" y="608827"/>
            <a:ext cx="5055596" cy="43742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70BC40-2DBB-4226-B97E-C51198874DD6}"/>
              </a:ext>
            </a:extLst>
          </p:cNvPr>
          <p:cNvGrpSpPr>
            <a:grpSpLocks noChangeAspect="1"/>
          </p:cNvGrpSpPr>
          <p:nvPr/>
        </p:nvGrpSpPr>
        <p:grpSpPr>
          <a:xfrm>
            <a:off x="216190" y="4225500"/>
            <a:ext cx="2314895" cy="814258"/>
            <a:chOff x="-24271" y="4313733"/>
            <a:chExt cx="2237852" cy="787159"/>
          </a:xfrm>
          <a:solidFill>
            <a:schemeClr val="bg1"/>
          </a:solidFill>
        </p:grpSpPr>
        <p:pic>
          <p:nvPicPr>
            <p:cNvPr id="7" name="Picture 3" descr="Waverley logo.jpg">
              <a:extLst>
                <a:ext uri="{FF2B5EF4-FFF2-40B4-BE49-F238E27FC236}">
                  <a16:creationId xmlns:a16="http://schemas.microsoft.com/office/drawing/2014/main" id="{DB83383A-88A0-48CB-95F1-37444579E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014" t="-16938" r="-18441" b="-20148"/>
            <a:stretch>
              <a:fillRect/>
            </a:stretch>
          </p:blipFill>
          <p:spPr bwMode="auto">
            <a:xfrm>
              <a:off x="739337" y="4313734"/>
              <a:ext cx="737122" cy="78715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8" name="Picture 2" descr="Woollahra logo.jpg">
              <a:extLst>
                <a:ext uri="{FF2B5EF4-FFF2-40B4-BE49-F238E27FC236}">
                  <a16:creationId xmlns:a16="http://schemas.microsoft.com/office/drawing/2014/main" id="{9B37C15A-5A83-4D36-915D-CBE256E949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442" t="-13131" r="-13931" b="-23959"/>
            <a:stretch>
              <a:fillRect/>
            </a:stretch>
          </p:blipFill>
          <p:spPr bwMode="auto">
            <a:xfrm>
              <a:off x="1476459" y="4313733"/>
              <a:ext cx="737122" cy="78715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F15453BF-E21F-4701-B553-B49289008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2676" t="-31581" r="-12676" b="-18827"/>
            <a:stretch/>
          </p:blipFill>
          <p:spPr>
            <a:xfrm>
              <a:off x="-24271" y="4313733"/>
              <a:ext cx="763000" cy="73239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18043872"/>
      </p:ext>
    </p:extLst>
  </p:cSld>
  <p:clrMapOvr>
    <a:masterClrMapping/>
  </p:clrMapOvr>
</p:sld>
</file>

<file path=ppt/theme/theme1.xml><?xml version="1.0" encoding="utf-8"?>
<a:theme xmlns:a="http://schemas.openxmlformats.org/drawingml/2006/main" name="RCC_Teal">
  <a:themeElements>
    <a:clrScheme name="RCC_Teal">
      <a:dk1>
        <a:srgbClr val="231F20"/>
      </a:dk1>
      <a:lt1>
        <a:srgbClr val="FFFFFF"/>
      </a:lt1>
      <a:dk2>
        <a:srgbClr val="006472"/>
      </a:dk2>
      <a:lt2>
        <a:srgbClr val="D9E1E2"/>
      </a:lt2>
      <a:accent1>
        <a:srgbClr val="6BBBAE"/>
      </a:accent1>
      <a:accent2>
        <a:srgbClr val="FF8200"/>
      </a:accent2>
      <a:accent3>
        <a:srgbClr val="FFCD00"/>
      </a:accent3>
      <a:accent4>
        <a:srgbClr val="B3BE35"/>
      </a:accent4>
      <a:accent5>
        <a:srgbClr val="0080C8"/>
      </a:accent5>
      <a:accent6>
        <a:srgbClr val="003B5C"/>
      </a:accent6>
      <a:hlink>
        <a:srgbClr val="0080C8"/>
      </a:hlink>
      <a:folHlink>
        <a:srgbClr val="FF8200"/>
      </a:folHlink>
    </a:clrScheme>
    <a:fontScheme name="RCC">
      <a:majorFont>
        <a:latin typeface="HelveticaNeueLT Pro 55 Roman"/>
        <a:ea typeface=""/>
        <a:cs typeface=""/>
      </a:majorFont>
      <a:minorFont>
        <a:latin typeface="HelveticaNeueLT Pro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100% Sky Blue">
      <a:srgbClr val="6CC5EA"/>
    </a:custClr>
    <a:custClr name="75% Sky Blue">
      <a:srgbClr val="91D4EF"/>
    </a:custClr>
    <a:custClr name="50% Sky Blue">
      <a:srgbClr val="B5E2F4"/>
    </a:custClr>
    <a:custClr name="25% Sky Blue">
      <a:srgbClr val="DAF0FA"/>
    </a:custClr>
    <a:custClr name="100% Blue">
      <a:srgbClr val="0080C8"/>
    </a:custClr>
    <a:custClr name="75% Blue">
      <a:srgbClr val="40A0D6"/>
    </a:custClr>
    <a:custClr name="50% Blue">
      <a:srgbClr val="7FBFE3"/>
    </a:custClr>
    <a:custClr name="25% Blue">
      <a:srgbClr val="BFDFF1"/>
    </a:custClr>
    <a:custClr name="100% Dark Blue">
      <a:srgbClr val="003B5C"/>
    </a:custClr>
    <a:custClr name="75% Dark Blue">
      <a:srgbClr val="406C85"/>
    </a:custClr>
    <a:custClr name="50% Dark Blue">
      <a:srgbClr val="7F9DAD"/>
    </a:custClr>
    <a:custClr name="25% Dark Blue">
      <a:srgbClr val="BFCED6"/>
    </a:custClr>
    <a:custClr name="100% Teal">
      <a:srgbClr val="006472"/>
    </a:custClr>
    <a:custClr name="75% Teal">
      <a:srgbClr val="408B95"/>
    </a:custClr>
    <a:custClr name="50% Teal">
      <a:srgbClr val="7FB1B8"/>
    </a:custClr>
    <a:custClr name="25% Teal">
      <a:srgbClr val="BFD8DC"/>
    </a:custClr>
    <a:custClr name="100% Sea Green">
      <a:srgbClr val="6BBBAE"/>
    </a:custClr>
    <a:custClr name="75% Sea Green">
      <a:srgbClr val="90CCC2"/>
    </a:custClr>
    <a:custClr name="50% Sea Green">
      <a:srgbClr val="B5DDD6"/>
    </a:custClr>
    <a:custClr name="25% Sea Green">
      <a:srgbClr val="DAEEEB"/>
    </a:custClr>
    <a:custClr name="100% Green">
      <a:srgbClr val="3A913F"/>
    </a:custClr>
    <a:custClr name="75% Green">
      <a:srgbClr val="6BAD6F"/>
    </a:custClr>
    <a:custClr name="50% Green">
      <a:srgbClr val="9CC89F"/>
    </a:custClr>
    <a:custClr name="25% Green">
      <a:srgbClr val="CEE3CF"/>
    </a:custClr>
    <a:custClr name="100% Lime Green">
      <a:srgbClr val="B3BE35"/>
    </a:custClr>
    <a:custClr name="75% Lime Green">
      <a:srgbClr val="C6CE68"/>
    </a:custClr>
    <a:custClr name="50% Lime Green">
      <a:srgbClr val="D9DE9A"/>
    </a:custClr>
    <a:custClr name="25% Lime Green">
      <a:srgbClr val="ECEFCC"/>
    </a:custClr>
    <a:custClr name="100% Yellow">
      <a:srgbClr val="FFCD00"/>
    </a:custClr>
    <a:custClr name="75% Yellow">
      <a:srgbClr val="FFDA40"/>
    </a:custClr>
    <a:custClr name="50% Yellow">
      <a:srgbClr val="FFE67F"/>
    </a:custClr>
    <a:custClr name="25% Yellow">
      <a:srgbClr val="FFF2BF"/>
    </a:custClr>
    <a:custClr name="100% Orange">
      <a:srgbClr val="FF8200"/>
    </a:custClr>
    <a:custClr name="75% Orange">
      <a:srgbClr val="FFA140"/>
    </a:custClr>
    <a:custClr name="50% Orange">
      <a:srgbClr val="FFC07F"/>
    </a:custClr>
    <a:custClr name="25% Orange">
      <a:srgbClr val="FFE0BF"/>
    </a:custClr>
    <a:custClr name="100% Red">
      <a:srgbClr val="C8102E"/>
    </a:custClr>
    <a:custClr name="75% Red">
      <a:srgbClr val="D64C62"/>
    </a:custClr>
    <a:custClr name="50% Red">
      <a:srgbClr val="E38796"/>
    </a:custClr>
    <a:custClr name="25% Red">
      <a:srgbClr val="F1C3CB"/>
    </a:custClr>
    <a:custClr name="100% Burgundy">
      <a:srgbClr val="732743"/>
    </a:custClr>
    <a:custClr name="75% Burgundy">
      <a:srgbClr val="965D72"/>
    </a:custClr>
    <a:custClr name="50% Burgundy">
      <a:srgbClr val="B993A1"/>
    </a:custClr>
    <a:custClr name="25% Burgundy">
      <a:srgbClr val="DCC9D0"/>
    </a:custClr>
    <a:custClr name="100% Purple">
      <a:srgbClr val="671E75"/>
    </a:custClr>
    <a:custClr name="75% Purple">
      <a:srgbClr val="8D5698"/>
    </a:custClr>
    <a:custClr name="50% Purple">
      <a:srgbClr val="B38EBA"/>
    </a:custClr>
    <a:custClr name="25% Purple">
      <a:srgbClr val="D9C7DC"/>
    </a:custClr>
    <a:custClr name="100% Steel Grey">
      <a:srgbClr val="57728B"/>
    </a:custClr>
    <a:custClr name="100% Light Grey">
      <a:srgbClr val="D9E1E2"/>
    </a:custClr>
  </a:custClrLst>
  <a:extLst>
    <a:ext uri="{05A4C25C-085E-4340-85A3-A5531E510DB2}">
      <thm15:themeFamily xmlns:thm15="http://schemas.microsoft.com/office/thememl/2012/main" name="RCC_Teal" id="{2F4A795D-937B-4BFD-AB4E-4C054A01FEC6}" vid="{258574A6-4F88-4344-A4E1-6EE30D2F0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91020592422A4080781464A02F7F2C" ma:contentTypeVersion="13" ma:contentTypeDescription="Create a new document." ma:contentTypeScope="" ma:versionID="8fc53281426d3b76d724ad70f5f50e04">
  <xsd:schema xmlns:xsd="http://www.w3.org/2001/XMLSchema" xmlns:xs="http://www.w3.org/2001/XMLSchema" xmlns:p="http://schemas.microsoft.com/office/2006/metadata/properties" xmlns:ns3="a3b8de77-e401-4092-a649-b606da76c33e" xmlns:ns4="945ac2ee-e34b-453f-86f4-5c882bab6703" targetNamespace="http://schemas.microsoft.com/office/2006/metadata/properties" ma:root="true" ma:fieldsID="5a83d9906d4c56f53d1a2eaa0400f96f" ns3:_="" ns4:_="">
    <xsd:import namespace="a3b8de77-e401-4092-a649-b606da76c33e"/>
    <xsd:import namespace="945ac2ee-e34b-453f-86f4-5c882bab67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8de77-e401-4092-a649-b606da76c3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ac2ee-e34b-453f-86f4-5c882bab670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CC1832-0B71-4BA0-8FA9-39E9A37B57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268869-6A82-4553-8086-58CD3E8315F1}">
  <ds:schemaRefs>
    <ds:schemaRef ds:uri="945ac2ee-e34b-453f-86f4-5c882bab6703"/>
    <ds:schemaRef ds:uri="a3b8de77-e401-4092-a649-b606da76c3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9B5CF64-B9C3-43AB-B3B6-1CF680AFF9A4}">
  <ds:schemaRefs>
    <ds:schemaRef ds:uri="945ac2ee-e34b-453f-86f4-5c882bab6703"/>
    <ds:schemaRef ds:uri="a3b8de77-e401-4092-a649-b606da76c3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RCC_Teal</Template>
  <TotalTime>0</TotalTime>
  <Words>1916</Words>
  <Application>Microsoft Office PowerPoint</Application>
  <PresentationFormat>On-screen Show (16:9)</PresentationFormat>
  <Paragraphs>392</Paragraphs>
  <Slides>32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Arial,Sans-Serif</vt:lpstr>
      <vt:lpstr>Calibri</vt:lpstr>
      <vt:lpstr>HelveticaNeueLT Pro 55 Roman</vt:lpstr>
      <vt:lpstr>Segoe UI</vt:lpstr>
      <vt:lpstr>Wingdings 2</vt:lpstr>
      <vt:lpstr>RCC_Teal</vt:lpstr>
      <vt:lpstr>Electric Vehicles &amp; Charging Stations</vt:lpstr>
      <vt:lpstr>Timing:</vt:lpstr>
      <vt:lpstr>Content</vt:lpstr>
      <vt:lpstr>PowerPoint Presentation</vt:lpstr>
      <vt:lpstr>Why Electric Vehicles?</vt:lpstr>
      <vt:lpstr>Why Electric Vehicles?</vt:lpstr>
      <vt:lpstr>Eastern Suburbs EV Survey </vt:lpstr>
      <vt:lpstr>Types </vt:lpstr>
      <vt:lpstr>Market Update</vt:lpstr>
      <vt:lpstr>Models &amp; Prices</vt:lpstr>
      <vt:lpstr>What makes EVs different? </vt:lpstr>
      <vt:lpstr>Running Costs</vt:lpstr>
      <vt:lpstr>Paybacks</vt:lpstr>
      <vt:lpstr>Emissions</vt:lpstr>
      <vt:lpstr>Batteries lifecycle and recycling</vt:lpstr>
      <vt:lpstr>Industry Targets</vt:lpstr>
      <vt:lpstr>NSW Electric Vehicle Strategy (Sept. 2021)</vt:lpstr>
      <vt:lpstr>PowerPoint Presentation</vt:lpstr>
      <vt:lpstr>Charging Types</vt:lpstr>
      <vt:lpstr>Charging Types</vt:lpstr>
      <vt:lpstr>Charging Types</vt:lpstr>
      <vt:lpstr>Eastern Suburbs EV Charging Network</vt:lpstr>
      <vt:lpstr>Charging Problems and Barriers</vt:lpstr>
      <vt:lpstr>Plugshare</vt:lpstr>
      <vt:lpstr>What's Next?  </vt:lpstr>
      <vt:lpstr>Resources</vt:lpstr>
      <vt:lpstr>PowerPoint Presentation</vt:lpstr>
      <vt:lpstr>PowerPoint Presentation</vt:lpstr>
      <vt:lpstr>Questions </vt:lpstr>
      <vt:lpstr>PowerPoint Presentation</vt:lpstr>
      <vt:lpstr>Local EV Initiatives</vt:lpstr>
      <vt:lpstr>PowerPoint Presentation</vt:lpstr>
    </vt:vector>
  </TitlesOfParts>
  <Company>Randwick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Randwick Council</dc:creator>
  <cp:lastModifiedBy>Anthony Weinberg</cp:lastModifiedBy>
  <cp:revision>313</cp:revision>
  <dcterms:created xsi:type="dcterms:W3CDTF">2015-10-20T04:05:34Z</dcterms:created>
  <dcterms:modified xsi:type="dcterms:W3CDTF">2021-10-18T04:57:09Z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0x010100BA91020592422A4080781464A02F7F2C</vt:lpwstr>
  </property>
</Properties>
</file>